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69" r:id="rId4"/>
    <p:sldId id="283" r:id="rId5"/>
    <p:sldId id="284" r:id="rId6"/>
    <p:sldId id="285" r:id="rId7"/>
    <p:sldId id="282" r:id="rId8"/>
    <p:sldId id="270" r:id="rId9"/>
    <p:sldId id="286" r:id="rId10"/>
    <p:sldId id="271" r:id="rId11"/>
    <p:sldId id="272" r:id="rId12"/>
    <p:sldId id="274" r:id="rId13"/>
    <p:sldId id="275" r:id="rId14"/>
    <p:sldId id="276" r:id="rId15"/>
    <p:sldId id="278" r:id="rId16"/>
    <p:sldId id="279" r:id="rId17"/>
    <p:sldId id="268" r:id="rId18"/>
    <p:sldId id="277" r:id="rId19"/>
    <p:sldId id="280" r:id="rId20"/>
    <p:sldId id="261" r:id="rId21"/>
    <p:sldId id="287" r:id="rId22"/>
    <p:sldId id="281" r:id="rId23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67F"/>
    <a:srgbClr val="E33BE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0A303-698B-4272-B0F0-C5E3B4EE8DF8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5E152-20B0-4F2C-BAA2-C517F1640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8958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E152-20B0-4F2C-BAA2-C517F1640F0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7294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E152-20B0-4F2C-BAA2-C517F1640F0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3011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E152-20B0-4F2C-BAA2-C517F1640F0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1045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E152-20B0-4F2C-BAA2-C517F1640F0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831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E152-20B0-4F2C-BAA2-C517F1640F0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3011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E152-20B0-4F2C-BAA2-C517F1640F0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3011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E152-20B0-4F2C-BAA2-C517F1640F0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7294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E152-20B0-4F2C-BAA2-C517F1640F0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7294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E152-20B0-4F2C-BAA2-C517F1640F0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2261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C5AE-52A9-46BF-834D-B8B56F372370}" type="datetime1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892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8F78-5937-4DCE-B74B-19F3BB783CD0}" type="datetime1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571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86E6-A71F-42B8-A0E3-B7333A197C35}" type="datetime1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000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C5AE-52A9-46BF-834D-B8B56F3723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255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1F11-6236-4615-91E3-9638E8C284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583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DB7C-53FA-4C14-B591-2B03ECEAFA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8267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9284-0E31-4E19-946E-3CC97AEA27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221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50B0-DF1C-401E-9F68-FBD99AD7B9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46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5BB7-4586-4C25-84AF-6664EB7C80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7586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A880-427B-448E-AB09-7AA45CA5BD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964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4D2C-DD2E-4DAA-83B8-F6ED3AD294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3852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1F11-6236-4615-91E3-9638E8C2844F}" type="datetime1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4177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0DF3-945C-488C-BECD-0FF2644BFA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759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8F78-5937-4DCE-B74B-19F3BB783C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178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86E6-A71F-42B8-A0E3-B7333A197C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9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DB7C-53FA-4C14-B591-2B03ECEAFA9A}" type="datetime1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15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9284-0E31-4E19-946E-3CC97AEA27ED}" type="datetime1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347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50B0-DF1C-401E-9F68-FBD99AD7B9FE}" type="datetime1">
              <a:rPr lang="ru-RU" smtClean="0"/>
              <a:pPr/>
              <a:t>31.01.2017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260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5BB7-4586-4C25-84AF-6664EB7C806B}" type="datetime1">
              <a:rPr lang="ru-RU" smtClean="0"/>
              <a:pPr/>
              <a:t>31.01.2017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275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A880-427B-448E-AB09-7AA45CA5BD6F}" type="datetime1">
              <a:rPr lang="ru-RU" smtClean="0"/>
              <a:pPr/>
              <a:t>31.01.2017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4135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4D2C-DD2E-4DAA-83B8-F6ED3AD29464}" type="datetime1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302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0DF3-945C-488C-BECD-0FF2644BFA7E}" type="datetime1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111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68DB3-6925-47CB-A99B-740C644C9DDB}" type="datetime1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529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68DB3-6925-47CB-A99B-740C644C9D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5CC11-3E3A-4267-AC5D-81FDB6F5D8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394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openxmlformats.org/officeDocument/2006/relationships/tags" Target="../tags/tag2.xml"/><Relationship Id="rId6" Type="http://schemas.microsoft.com/office/2007/relationships/media" Target="../media/media1.mp3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2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25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29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17.jpeg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1.jpeg"/><Relationship Id="rId9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3543" y="1822916"/>
            <a:ext cx="57162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>
                <a:solidFill>
                  <a:srgbClr val="99367F"/>
                </a:solidFill>
              </a:rPr>
              <a:t>Презентация группы раннего развития №1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7746" y="745698"/>
            <a:ext cx="64278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МБДОУ «Детский сад компенсирующего вида № 182»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770529" y="3768039"/>
            <a:ext cx="4910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/>
          </a:p>
        </p:txBody>
      </p:sp>
      <p:pic>
        <p:nvPicPr>
          <p:cNvPr id="7" name="muzyka_iz_k_f_Usatyj_nyan_-_muzyka_schastya...._(iPlayer.f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6">
                  <p14:fade in="250" out="250"/>
                </p14:media>
              </p:ext>
            </p:extLst>
          </p:nvPr>
        </p:nvPicPr>
        <p:blipFill>
          <a:blip r:embed="rId7" cstate="email"/>
          <a:stretch>
            <a:fillRect/>
          </a:stretch>
        </p:blipFill>
        <p:spPr>
          <a:xfrm>
            <a:off x="779418" y="545765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9457215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5145">
        <p159:morph option="byObject"/>
      </p:transition>
    </mc:Choice>
    <mc:Fallback>
      <p:transition spd="slow" advTm="51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5000" t="-4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27078"/>
            <a:ext cx="8940800" cy="584775"/>
          </a:xfrm>
          <a:prstGeom prst="rect">
            <a:avLst/>
          </a:prstGeom>
          <a:ln/>
          <a:effectLst>
            <a:softEdge rad="1270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chemeClr val="bg1"/>
                </a:solidFill>
              </a:rPr>
              <a:t>  УГОЛОК СТРОИТЕЛЬНО- КОНСТРУКТИВНЫХ  ИГР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12640" y="611853"/>
            <a:ext cx="467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28160" y="1350006"/>
            <a:ext cx="4815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У нас много в садике конструктора-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Каждый день играем неизменно,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Строим стену очень-очень длинную,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И над нею - башню непременно!</a:t>
            </a:r>
            <a:endParaRPr lang="ru-RU" sz="2400" dirty="0"/>
          </a:p>
        </p:txBody>
      </p:sp>
      <p:pic>
        <p:nvPicPr>
          <p:cNvPr id="7" name="Picture 2" descr="C:\Users\пррр1\Desktop\DSCF13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11853"/>
            <a:ext cx="4470400" cy="2862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пррр1\Desktop\DSCF129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2640" y="3788229"/>
            <a:ext cx="4328160" cy="3069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пррр1\Desktop\DSCF129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93440"/>
            <a:ext cx="4612640" cy="3464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07992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1260">
        <p15:prstTrans prst="fallOver"/>
      </p:transition>
    </mc:Choice>
    <mc:Fallback>
      <p:transition spd="slow" advTm="112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l="-6000" t="-4000" r="-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1098" y="343542"/>
            <a:ext cx="4074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99367F"/>
                </a:solidFill>
              </a:rPr>
              <a:t>МУЗЫКАЛЬНЫЙ УГОЛОК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27461" y="711405"/>
            <a:ext cx="5283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42344" y="2137268"/>
            <a:ext cx="3423207" cy="4966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69771" y="866762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99367F"/>
                </a:solidFill>
              </a:rPr>
              <a:t>Под нашу музыку поют</a:t>
            </a:r>
            <a:br>
              <a:rPr lang="ru-RU" sz="2400" b="1" dirty="0">
                <a:solidFill>
                  <a:srgbClr val="99367F"/>
                </a:solidFill>
              </a:rPr>
            </a:br>
            <a:r>
              <a:rPr lang="ru-RU" sz="2400" b="1" dirty="0">
                <a:solidFill>
                  <a:srgbClr val="99367F"/>
                </a:solidFill>
              </a:rPr>
              <a:t>И пляшут так старательно</a:t>
            </a:r>
            <a:br>
              <a:rPr lang="ru-RU" sz="2400" b="1" dirty="0">
                <a:solidFill>
                  <a:srgbClr val="99367F"/>
                </a:solidFill>
              </a:rPr>
            </a:br>
            <a:r>
              <a:rPr lang="ru-RU" sz="2400" b="1" dirty="0">
                <a:solidFill>
                  <a:srgbClr val="99367F"/>
                </a:solidFill>
              </a:rPr>
              <a:t>Детишки, куклы, - все вокруг!</a:t>
            </a:r>
            <a:br>
              <a:rPr lang="ru-RU" sz="2400" b="1" dirty="0">
                <a:solidFill>
                  <a:srgbClr val="99367F"/>
                </a:solidFill>
              </a:rPr>
            </a:br>
            <a:r>
              <a:rPr lang="ru-RU" sz="2400" b="1" dirty="0">
                <a:solidFill>
                  <a:srgbClr val="99367F"/>
                </a:solidFill>
              </a:rPr>
              <a:t>И даже воспитатели!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41565917"/>
      </p:ext>
    </p:extLst>
  </p:cSld>
  <p:clrMapOvr>
    <a:masterClrMapping/>
  </p:clrMapOvr>
  <p:transition spd="slow" advTm="568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l="-6000" t="-4000" r="-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44338" y="343542"/>
            <a:ext cx="3007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99367F"/>
                </a:solidFill>
              </a:rPr>
              <a:t>УГОЛОК РЯЖЕНЬЯ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7737" y="724468"/>
            <a:ext cx="67476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99367F"/>
                </a:solidFill>
              </a:rPr>
              <a:t>Носим мы со вкусом</a:t>
            </a:r>
            <a:br>
              <a:rPr lang="ru-RU" sz="2400" b="1" dirty="0">
                <a:solidFill>
                  <a:srgbClr val="99367F"/>
                </a:solidFill>
              </a:rPr>
            </a:br>
            <a:r>
              <a:rPr lang="ru-RU" sz="2400" b="1" dirty="0">
                <a:solidFill>
                  <a:srgbClr val="99367F"/>
                </a:solidFill>
              </a:rPr>
              <a:t>Шляпки, сумочки и бусы.</a:t>
            </a:r>
            <a:br>
              <a:rPr lang="ru-RU" sz="2400" b="1" dirty="0">
                <a:solidFill>
                  <a:srgbClr val="99367F"/>
                </a:solidFill>
              </a:rPr>
            </a:br>
            <a:r>
              <a:rPr lang="ru-RU" sz="2400" b="1" dirty="0">
                <a:solidFill>
                  <a:srgbClr val="99367F"/>
                </a:solidFill>
              </a:rPr>
              <a:t>В зеркало посмотримся –</a:t>
            </a:r>
          </a:p>
          <a:p>
            <a:pPr lvl="0" algn="ctr"/>
            <a:r>
              <a:rPr lang="ru-RU" sz="2400" b="1" dirty="0">
                <a:solidFill>
                  <a:srgbClr val="99367F"/>
                </a:solidFill>
              </a:rPr>
              <a:t>Просто экстра класс!</a:t>
            </a:r>
          </a:p>
          <a:p>
            <a:pPr lvl="0" algn="ctr"/>
            <a:r>
              <a:rPr lang="ru-RU" sz="2400" b="1" dirty="0">
                <a:solidFill>
                  <a:srgbClr val="99367F"/>
                </a:solidFill>
              </a:rPr>
              <a:t>"Ах, какие модники!"-</a:t>
            </a:r>
            <a:br>
              <a:rPr lang="ru-RU" sz="2400" b="1" dirty="0">
                <a:solidFill>
                  <a:srgbClr val="99367F"/>
                </a:solidFill>
              </a:rPr>
            </a:br>
            <a:r>
              <a:rPr lang="ru-RU" sz="2400" b="1" dirty="0">
                <a:solidFill>
                  <a:srgbClr val="99367F"/>
                </a:solidFill>
              </a:rPr>
              <a:t>Скажут все про нас.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8801" y="2941972"/>
            <a:ext cx="4498610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42596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Tm="6663">
        <p14:pan dir="u"/>
      </p:transition>
    </mc:Choice>
    <mc:Fallback>
      <p:transition spd="slow" advTm="66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7000" t="-4000" r="-1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06880" y="99645"/>
            <a:ext cx="7432882" cy="646331"/>
          </a:xfrm>
          <a:prstGeom prst="rect">
            <a:avLst/>
          </a:prstGeom>
          <a:solidFill>
            <a:srgbClr val="E33BE3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3200" b="1" dirty="0"/>
              <a:t>    </a:t>
            </a:r>
            <a:r>
              <a:rPr lang="ru-RU" sz="3600" b="1" dirty="0">
                <a:solidFill>
                  <a:schemeClr val="bg1"/>
                </a:solidFill>
              </a:rPr>
              <a:t>УГОЛОК СЮЖЕТНО-РОЛЕВЫХ ИГР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240" y="745974"/>
            <a:ext cx="511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240" y="3556363"/>
            <a:ext cx="4402183" cy="3301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4423" y="745974"/>
            <a:ext cx="4455886" cy="3341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4423" y="4087889"/>
            <a:ext cx="4455886" cy="2633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42240" y="1111515"/>
            <a:ext cx="45066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99367F"/>
                </a:solidFill>
              </a:rPr>
              <a:t>Кем мне стать-я сам решаю,</a:t>
            </a:r>
          </a:p>
          <a:p>
            <a:pPr algn="ctr"/>
            <a:r>
              <a:rPr lang="ru-RU" sz="2400" b="1" dirty="0">
                <a:solidFill>
                  <a:srgbClr val="99367F"/>
                </a:solidFill>
              </a:rPr>
              <a:t>Потому, что я играю.</a:t>
            </a:r>
          </a:p>
          <a:p>
            <a:pPr algn="ctr"/>
            <a:r>
              <a:rPr lang="ru-RU" sz="2400" b="1" dirty="0">
                <a:solidFill>
                  <a:srgbClr val="99367F"/>
                </a:solidFill>
              </a:rPr>
              <a:t>В уголке легко найти</a:t>
            </a:r>
          </a:p>
          <a:p>
            <a:pPr algn="ctr"/>
            <a:r>
              <a:rPr lang="ru-RU" sz="2400" b="1" dirty="0">
                <a:solidFill>
                  <a:srgbClr val="99367F"/>
                </a:solidFill>
              </a:rPr>
              <a:t>Всё что нужно для игры.</a:t>
            </a:r>
          </a:p>
          <a:p>
            <a:pPr algn="ctr"/>
            <a:r>
              <a:rPr lang="ru-RU" sz="2400" b="1" dirty="0">
                <a:solidFill>
                  <a:srgbClr val="99367F"/>
                </a:solidFill>
              </a:rPr>
              <a:t>Приготовлю, постираю,</a:t>
            </a:r>
          </a:p>
          <a:p>
            <a:pPr algn="ctr"/>
            <a:r>
              <a:rPr lang="ru-RU" sz="2400" b="1" dirty="0">
                <a:solidFill>
                  <a:srgbClr val="99367F"/>
                </a:solidFill>
              </a:rPr>
              <a:t>Куклу Катю покачаю.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086907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10644">
        <p159:morph option="byObject"/>
      </p:transition>
    </mc:Choice>
    <mc:Fallback>
      <p:transition spd="slow" advTm="106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4502" y="38790"/>
            <a:ext cx="5716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99367F"/>
                </a:solidFill>
              </a:rPr>
              <a:t>ТИФЛОУГОЛОК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314503" y="3539176"/>
            <a:ext cx="6468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4502" y="623565"/>
            <a:ext cx="5716217" cy="345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79204" y="4081957"/>
            <a:ext cx="55386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99367F"/>
                </a:solidFill>
              </a:rPr>
              <a:t>Мы умеем собирать пирамидку и шнуровку,</a:t>
            </a:r>
          </a:p>
          <a:p>
            <a:pPr algn="ctr"/>
            <a:r>
              <a:rPr lang="ru-RU" sz="2000" b="1" dirty="0">
                <a:solidFill>
                  <a:srgbClr val="99367F"/>
                </a:solidFill>
              </a:rPr>
              <a:t>С мозаикой и </a:t>
            </a:r>
            <a:r>
              <a:rPr lang="ru-RU" sz="2000" b="1" dirty="0" err="1">
                <a:solidFill>
                  <a:srgbClr val="99367F"/>
                </a:solidFill>
              </a:rPr>
              <a:t>сортёрами</a:t>
            </a:r>
            <a:r>
              <a:rPr lang="ru-RU" sz="2000" b="1" dirty="0">
                <a:solidFill>
                  <a:srgbClr val="99367F"/>
                </a:solidFill>
              </a:rPr>
              <a:t> приобрели сноровку. </a:t>
            </a:r>
          </a:p>
          <a:p>
            <a:pPr algn="ctr"/>
            <a:r>
              <a:rPr lang="ru-RU" sz="2000" b="1" dirty="0">
                <a:solidFill>
                  <a:srgbClr val="99367F"/>
                </a:solidFill>
              </a:rPr>
              <a:t>Со всем нам справиться помог любимый тифлопедагог</a:t>
            </a:r>
            <a:r>
              <a:rPr lang="ru-RU" sz="2400" b="1" dirty="0">
                <a:solidFill>
                  <a:srgbClr val="99367F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193303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689">
        <p15:prstTrans prst="pageCurlDouble"/>
      </p:transition>
    </mc:Choice>
    <mc:Fallback>
      <p:transition spd="slow" advTm="86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7063" y="44136"/>
            <a:ext cx="5716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99367F"/>
                </a:solidFill>
              </a:rPr>
              <a:t>СПАЛЬНЯ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34673" y="697514"/>
            <a:ext cx="5973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99367F"/>
                </a:solidFill>
              </a:rPr>
              <a:t>Утром рано встали, в детский сад пришли,</a:t>
            </a:r>
          </a:p>
          <a:p>
            <a:pPr algn="ctr"/>
            <a:r>
              <a:rPr lang="ru-RU" sz="2400" b="1" dirty="0">
                <a:solidFill>
                  <a:srgbClr val="99367F"/>
                </a:solidFill>
              </a:rPr>
              <a:t>Бегали, играли, пели малыши.</a:t>
            </a:r>
          </a:p>
          <a:p>
            <a:pPr algn="ctr"/>
            <a:r>
              <a:rPr lang="ru-RU" sz="2400" b="1" dirty="0">
                <a:solidFill>
                  <a:srgbClr val="99367F"/>
                </a:solidFill>
              </a:rPr>
              <a:t>Да не все успели потрогать и узнать –</a:t>
            </a:r>
          </a:p>
          <a:p>
            <a:pPr algn="ctr"/>
            <a:r>
              <a:rPr lang="ru-RU" sz="2400" b="1" dirty="0">
                <a:solidFill>
                  <a:srgbClr val="99367F"/>
                </a:solidFill>
              </a:rPr>
              <a:t>Ручки, ножки, глазки стали уставать…</a:t>
            </a:r>
          </a:p>
          <a:p>
            <a:pPr algn="ctr"/>
            <a:r>
              <a:rPr lang="ru-RU" sz="2400" b="1" dirty="0">
                <a:solidFill>
                  <a:srgbClr val="99367F"/>
                </a:solidFill>
              </a:rPr>
              <a:t>Ах, какая мягкая в садике кровать!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5623" y="3026498"/>
            <a:ext cx="4852617" cy="3639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4673" y="2766503"/>
            <a:ext cx="3602937" cy="1949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378234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7843">
        <p:checker/>
      </p:transition>
    </mc:Choice>
    <mc:Fallback>
      <p:transition spd="slow" advTm="7843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4000" t="-5000" r="-4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5115" y="65699"/>
            <a:ext cx="3890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99367F"/>
                </a:solidFill>
              </a:rPr>
              <a:t>УГОЛОК УЕДИНЕНИЯ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7611" y="2499360"/>
            <a:ext cx="4357928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07611" y="7195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AutoNum type="arabicPeriod"/>
            </a:pP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212114" y="719530"/>
            <a:ext cx="43629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99367F"/>
                </a:solidFill>
              </a:rPr>
              <a:t>Если вдруг слегка устанем,</a:t>
            </a:r>
          </a:p>
          <a:p>
            <a:pPr algn="ctr"/>
            <a:r>
              <a:rPr lang="ru-RU" sz="2400" b="1" dirty="0">
                <a:solidFill>
                  <a:srgbClr val="99367F"/>
                </a:solidFill>
              </a:rPr>
              <a:t>То капризничать не станем.</a:t>
            </a:r>
          </a:p>
          <a:p>
            <a:pPr algn="ctr"/>
            <a:r>
              <a:rPr lang="ru-RU" sz="2400" b="1" dirty="0">
                <a:solidFill>
                  <a:srgbClr val="99367F"/>
                </a:solidFill>
              </a:rPr>
              <a:t>В уголке уединения</a:t>
            </a:r>
          </a:p>
          <a:p>
            <a:pPr algn="ctr"/>
            <a:r>
              <a:rPr lang="ru-RU" sz="2400" b="1" dirty="0">
                <a:solidFill>
                  <a:srgbClr val="99367F"/>
                </a:solidFill>
              </a:rPr>
              <a:t>Исчезнут все наши волнения.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92915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6083">
        <p15:prstTrans prst="peelOff"/>
      </p:transition>
    </mc:Choice>
    <mc:Fallback>
      <p:transition spd="slow" advTm="60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4000" t="-5000" r="-4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89120" y="65699"/>
            <a:ext cx="4277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99367F"/>
                </a:solidFill>
              </a:rPr>
              <a:t>ТУАЛЕТНАЯ КОМНАТА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38699" y="612404"/>
            <a:ext cx="53644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9367F"/>
                </a:solidFill>
              </a:rPr>
              <a:t>Эта комната важна, знают все детишки,</a:t>
            </a:r>
          </a:p>
          <a:p>
            <a:pPr algn="ctr"/>
            <a:r>
              <a:rPr lang="ru-RU" sz="2400" b="1" dirty="0">
                <a:solidFill>
                  <a:srgbClr val="99367F"/>
                </a:solidFill>
              </a:rPr>
              <a:t>Ведь очень неприятно писаться в штанишки.</a:t>
            </a:r>
            <a:endParaRPr lang="ru-RU" b="1" dirty="0"/>
          </a:p>
          <a:p>
            <a:pPr algn="ctr"/>
            <a:endParaRPr lang="ru-RU" sz="2400" b="1" dirty="0">
              <a:solidFill>
                <a:srgbClr val="99367F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6514" y="3982720"/>
            <a:ext cx="4066125" cy="2651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1280" y="2418317"/>
            <a:ext cx="3982719" cy="2722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353792245"/>
      </p:ext>
    </p:extLst>
  </p:cSld>
  <p:clrMapOvr>
    <a:masterClrMapping/>
  </p:clrMapOvr>
  <p:transition spd="slow" advTm="649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4000" t="-5000" r="-4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89120" y="65699"/>
            <a:ext cx="4277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99367F"/>
                </a:solidFill>
              </a:rPr>
              <a:t>ОБЕДЕННАЯ ЗОНА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1036" y="2289190"/>
            <a:ext cx="4802371" cy="3936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94235" y="68500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99367F"/>
                </a:solidFill>
              </a:rPr>
              <a:t>Что сегодня на обед? —</a:t>
            </a:r>
            <a:br>
              <a:rPr lang="ru-RU" sz="2400" b="1" dirty="0">
                <a:solidFill>
                  <a:srgbClr val="99367F"/>
                </a:solidFill>
              </a:rPr>
            </a:br>
            <a:r>
              <a:rPr lang="ru-RU" sz="2400" b="1" dirty="0">
                <a:solidFill>
                  <a:srgbClr val="99367F"/>
                </a:solidFill>
              </a:rPr>
              <a:t>Суп, кисель, ещё омлет.</a:t>
            </a:r>
            <a:br>
              <a:rPr lang="ru-RU" sz="2400" b="1" dirty="0">
                <a:solidFill>
                  <a:srgbClr val="99367F"/>
                </a:solidFill>
              </a:rPr>
            </a:br>
            <a:r>
              <a:rPr lang="ru-RU" sz="2400" b="1" dirty="0">
                <a:solidFill>
                  <a:srgbClr val="99367F"/>
                </a:solidFill>
              </a:rPr>
              <a:t>Как большие, каждый сам</a:t>
            </a:r>
            <a:br>
              <a:rPr lang="ru-RU" sz="2400" b="1" dirty="0">
                <a:solidFill>
                  <a:srgbClr val="99367F"/>
                </a:solidFill>
              </a:rPr>
            </a:br>
            <a:r>
              <a:rPr lang="ru-RU" sz="2400" b="1" dirty="0">
                <a:solidFill>
                  <a:srgbClr val="99367F"/>
                </a:solidFill>
              </a:rPr>
              <a:t>Держим ложку и НЯМ-НЯМ!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267574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4839">
        <p15:prstTrans prst="wind"/>
      </p:transition>
    </mc:Choice>
    <mc:Fallback>
      <p:transition spd="slow" advTm="48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7000" t="-4000" r="-1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199709" y="99645"/>
            <a:ext cx="4495074" cy="646331"/>
          </a:xfrm>
          <a:prstGeom prst="rect">
            <a:avLst/>
          </a:prstGeom>
          <a:solidFill>
            <a:srgbClr val="E33BE3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3200" b="1" dirty="0"/>
              <a:t>    </a:t>
            </a:r>
            <a:r>
              <a:rPr lang="ru-RU" sz="3600" b="1" dirty="0">
                <a:solidFill>
                  <a:schemeClr val="bg1"/>
                </a:solidFill>
              </a:rPr>
              <a:t>НАШИ ПРАЗДНИКИ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040" y="745976"/>
            <a:ext cx="4084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274" y="2346163"/>
            <a:ext cx="49168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99367F"/>
                </a:solidFill>
              </a:rPr>
              <a:t>Очень праздники мы любим:</a:t>
            </a:r>
            <a:br>
              <a:rPr lang="ru-RU" sz="2800" b="1" dirty="0">
                <a:solidFill>
                  <a:srgbClr val="99367F"/>
                </a:solidFill>
              </a:rPr>
            </a:br>
            <a:r>
              <a:rPr lang="ru-RU" sz="2800" b="1" dirty="0">
                <a:solidFill>
                  <a:srgbClr val="99367F"/>
                </a:solidFill>
              </a:rPr>
              <a:t>Веселиться, танцевать,</a:t>
            </a:r>
            <a:br>
              <a:rPr lang="ru-RU" sz="2800" b="1" dirty="0">
                <a:solidFill>
                  <a:srgbClr val="99367F"/>
                </a:solidFill>
              </a:rPr>
            </a:br>
            <a:r>
              <a:rPr lang="ru-RU" sz="2800" b="1" dirty="0">
                <a:solidFill>
                  <a:srgbClr val="99367F"/>
                </a:solidFill>
              </a:rPr>
              <a:t>Только музыку услышим</a:t>
            </a:r>
            <a:br>
              <a:rPr lang="ru-RU" sz="2800" b="1" dirty="0">
                <a:solidFill>
                  <a:srgbClr val="99367F"/>
                </a:solidFill>
              </a:rPr>
            </a:br>
            <a:r>
              <a:rPr lang="ru-RU" sz="2800" b="1" dirty="0">
                <a:solidFill>
                  <a:srgbClr val="99367F"/>
                </a:solidFill>
              </a:rPr>
              <a:t>Сразу надо в зал бежать.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b="1" dirty="0">
              <a:solidFill>
                <a:srgbClr val="99367F"/>
              </a:solidFill>
            </a:endParaRPr>
          </a:p>
          <a:p>
            <a:pPr algn="ctr"/>
            <a:endParaRPr lang="ru-RU" sz="2400" b="1" dirty="0">
              <a:solidFill>
                <a:srgbClr val="99367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9362" y="638023"/>
            <a:ext cx="5127419" cy="3149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96" y="48787"/>
            <a:ext cx="4088674" cy="2725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2030" y="3706664"/>
            <a:ext cx="4721970" cy="3147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927" y="1871569"/>
            <a:ext cx="4612640" cy="3029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123" y="4317759"/>
            <a:ext cx="4075611" cy="2717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879782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3475">
        <p15:prstTrans prst="drape"/>
      </p:transition>
    </mc:Choice>
    <mc:Fallback>
      <p:transition spd="slow" advTm="134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l="-6000" t="-4000" r="-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14638" y="308898"/>
            <a:ext cx="4603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99367F"/>
                </a:solidFill>
              </a:rPr>
              <a:t>НА ГРУППЕ РАБОТАЮТ</a:t>
            </a:r>
            <a:r>
              <a:rPr lang="ru-RU" sz="2800" b="1" i="1" dirty="0">
                <a:solidFill>
                  <a:srgbClr val="99367F"/>
                </a:solidFill>
              </a:rPr>
              <a:t>:</a:t>
            </a:r>
            <a:endParaRPr lang="ru-RU" sz="2800" b="1" dirty="0">
              <a:solidFill>
                <a:srgbClr val="99367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27083" y="870980"/>
            <a:ext cx="36909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99367F"/>
                </a:solidFill>
              </a:rPr>
              <a:t>ВОСПИТАТЕЛЬ –</a:t>
            </a:r>
          </a:p>
          <a:p>
            <a:pPr algn="ctr"/>
            <a:r>
              <a:rPr lang="ru-RU" b="1" dirty="0">
                <a:solidFill>
                  <a:srgbClr val="99367F"/>
                </a:solidFill>
              </a:rPr>
              <a:t>СМИРНОВА МАРИЯ МИХАЙЛОВНА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17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4762" y="1351229"/>
            <a:ext cx="3255587" cy="3786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014297" y="5240812"/>
            <a:ext cx="52037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99367F"/>
                </a:solidFill>
              </a:rPr>
              <a:t>Образование – </a:t>
            </a:r>
            <a:r>
              <a:rPr lang="ru-RU" b="1" dirty="0" err="1">
                <a:solidFill>
                  <a:srgbClr val="99367F"/>
                </a:solidFill>
              </a:rPr>
              <a:t>ср.специальное</a:t>
            </a:r>
            <a:endParaRPr lang="ru-RU" b="1" dirty="0">
              <a:solidFill>
                <a:srgbClr val="99367F"/>
              </a:solidFill>
            </a:endParaRPr>
          </a:p>
          <a:p>
            <a:pPr algn="ctr"/>
            <a:r>
              <a:rPr lang="ru-RU" b="1" dirty="0">
                <a:solidFill>
                  <a:srgbClr val="99367F"/>
                </a:solidFill>
              </a:rPr>
              <a:t>Категория – соответствие занимаемой должности</a:t>
            </a:r>
          </a:p>
          <a:p>
            <a:pPr algn="ctr"/>
            <a:r>
              <a:rPr lang="ru-RU" b="1" dirty="0">
                <a:solidFill>
                  <a:srgbClr val="99367F"/>
                </a:solidFill>
              </a:rPr>
              <a:t>Стаж работы – 6 лет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39630849"/>
      </p:ext>
    </p:extLst>
  </p:cSld>
  <p:clrMapOvr>
    <a:masterClrMapping/>
  </p:clrMapOvr>
  <p:transition spd="slow" advTm="503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7062" y="707066"/>
            <a:ext cx="5716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99367F"/>
                </a:solidFill>
              </a:rPr>
              <a:t>НАШИ БУДНИ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70689" y="1300138"/>
            <a:ext cx="597312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800" b="1" dirty="0">
                <a:solidFill>
                  <a:srgbClr val="99367F"/>
                </a:solidFill>
              </a:rPr>
              <a:t>Детки в садике живут,</a:t>
            </a:r>
            <a:br>
              <a:rPr lang="ru-RU" sz="2800" b="1" dirty="0">
                <a:solidFill>
                  <a:srgbClr val="99367F"/>
                </a:solidFill>
              </a:rPr>
            </a:br>
            <a:r>
              <a:rPr lang="ru-RU" sz="2800" b="1" dirty="0">
                <a:solidFill>
                  <a:srgbClr val="99367F"/>
                </a:solidFill>
              </a:rPr>
              <a:t>Здесь играют и поют,</a:t>
            </a:r>
            <a:br>
              <a:rPr lang="ru-RU" sz="2800" b="1" dirty="0">
                <a:solidFill>
                  <a:srgbClr val="99367F"/>
                </a:solidFill>
              </a:rPr>
            </a:br>
            <a:r>
              <a:rPr lang="ru-RU" sz="2800" b="1" dirty="0">
                <a:solidFill>
                  <a:srgbClr val="99367F"/>
                </a:solidFill>
              </a:rPr>
              <a:t>Здесь друзей себе находят,</a:t>
            </a:r>
            <a:br>
              <a:rPr lang="ru-RU" sz="2800" b="1" dirty="0">
                <a:solidFill>
                  <a:srgbClr val="99367F"/>
                </a:solidFill>
              </a:rPr>
            </a:br>
            <a:r>
              <a:rPr lang="ru-RU" sz="2800" b="1" dirty="0">
                <a:solidFill>
                  <a:srgbClr val="99367F"/>
                </a:solidFill>
              </a:rPr>
              <a:t>На прогулку с ними ходят.</a:t>
            </a:r>
          </a:p>
          <a:p>
            <a:pPr algn="ctr" fontAlgn="base"/>
            <a:r>
              <a:rPr lang="ru-RU" sz="2800" b="1" dirty="0">
                <a:solidFill>
                  <a:srgbClr val="99367F"/>
                </a:solidFill>
              </a:rPr>
              <a:t>Вместе спорят и мечтают,</a:t>
            </a:r>
            <a:br>
              <a:rPr lang="ru-RU" sz="2800" b="1" dirty="0">
                <a:solidFill>
                  <a:srgbClr val="99367F"/>
                </a:solidFill>
              </a:rPr>
            </a:br>
            <a:r>
              <a:rPr lang="ru-RU" sz="2800" b="1" dirty="0">
                <a:solidFill>
                  <a:srgbClr val="99367F"/>
                </a:solidFill>
              </a:rPr>
              <a:t>Незаметно подрастают.</a:t>
            </a:r>
            <a:br>
              <a:rPr lang="ru-RU" sz="2800" b="1" dirty="0">
                <a:solidFill>
                  <a:srgbClr val="99367F"/>
                </a:solidFill>
              </a:rPr>
            </a:br>
            <a:r>
              <a:rPr lang="ru-RU" sz="2800" b="1" dirty="0">
                <a:solidFill>
                  <a:srgbClr val="99367F"/>
                </a:solidFill>
              </a:rPr>
              <a:t>Детский сад — второй наш дом,</a:t>
            </a:r>
            <a:br>
              <a:rPr lang="ru-RU" sz="2800" b="1" dirty="0">
                <a:solidFill>
                  <a:srgbClr val="99367F"/>
                </a:solidFill>
              </a:rPr>
            </a:br>
            <a:r>
              <a:rPr lang="ru-RU" sz="2800" b="1" dirty="0">
                <a:solidFill>
                  <a:srgbClr val="99367F"/>
                </a:solidFill>
              </a:rPr>
              <a:t>Как тепло, уютно в нем!</a:t>
            </a:r>
          </a:p>
          <a:p>
            <a:pPr algn="ctr"/>
            <a:endParaRPr lang="ru-RU" sz="2400" b="1" dirty="0">
              <a:solidFill>
                <a:srgbClr val="99367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284" y="-32086"/>
            <a:ext cx="4319452" cy="3239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1736" y="-54374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9870" y="3433065"/>
            <a:ext cx="4735558" cy="3551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7249" y="3258798"/>
            <a:ext cx="4486751" cy="3365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3039" y="2817650"/>
            <a:ext cx="4655580" cy="3491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780" y="582017"/>
            <a:ext cx="4478995" cy="3359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21550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20391">
        <p14:reveal/>
      </p:transition>
    </mc:Choice>
    <mc:Fallback>
      <p:transition spd="slow" advTm="203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386" name="Picture 2" descr="C:\Users\пррр1\Desktop\лрпл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33BE3"/>
          </a:solidFill>
        </p:spPr>
      </p:pic>
    </p:spTree>
    <p:extLst>
      <p:ext uri="{BB962C8B-B14F-4D97-AF65-F5344CB8AC3E}">
        <p14:creationId xmlns:p14="http://schemas.microsoft.com/office/powerpoint/2010/main" xmlns="" val="3207262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4738">
        <p14:glitter pattern="hexagon"/>
      </p:transition>
    </mc:Choice>
    <mc:Fallback>
      <p:transition spd="slow" advTm="4738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5000" t="-4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122272" y="1011281"/>
            <a:ext cx="433686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ПЕДАГОГ-ПСИХОЛОГ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21" y="0"/>
            <a:ext cx="3820207" cy="331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9981" y="2953536"/>
            <a:ext cx="3031969" cy="3767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572000" y="18750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ЗОТОВА НАТАЛИЯ ВЛАДИМИРОВНА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Образование – высшее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Категория – высшая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Стаж работы – 18 лет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71950" y="362624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БУТУСОВА АННА АЛЕКСАНДРОВНА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Образование – высшее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Категория – первая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Стаж работы – 13 лет</a:t>
            </a:r>
            <a:endParaRPr lang="ru-RU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974714877"/>
      </p:ext>
    </p:extLst>
  </p:cSld>
  <p:clrMapOvr>
    <a:masterClrMapping/>
  </p:clrMapOvr>
  <p:transition spd="slow" advTm="782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l="-6000" t="-4000" r="-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40691"/>
            <a:ext cx="4105267" cy="3184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19722" y="355601"/>
            <a:ext cx="459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99367F"/>
                </a:solidFill>
              </a:rPr>
              <a:t>МУЗЫКАЛЬНЫЙ РУКОВОДИТЕЛЬ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27461" y="711405"/>
            <a:ext cx="5283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83060" y="769026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99367F"/>
                </a:solidFill>
              </a:rPr>
              <a:t>ГОРШКОВА ОЛЬГА НИКОЛАЕВНА</a:t>
            </a:r>
          </a:p>
          <a:p>
            <a:pPr algn="ctr"/>
            <a:r>
              <a:rPr lang="ru-RU" b="1" dirty="0">
                <a:solidFill>
                  <a:srgbClr val="99367F"/>
                </a:solidFill>
              </a:rPr>
              <a:t>Образование – высшее</a:t>
            </a:r>
          </a:p>
          <a:p>
            <a:pPr algn="ctr"/>
            <a:r>
              <a:rPr lang="ru-RU" b="1" dirty="0">
                <a:solidFill>
                  <a:srgbClr val="99367F"/>
                </a:solidFill>
              </a:rPr>
              <a:t>Категория – первая</a:t>
            </a:r>
          </a:p>
          <a:p>
            <a:pPr algn="ctr"/>
            <a:r>
              <a:rPr lang="ru-RU" b="1" dirty="0">
                <a:solidFill>
                  <a:srgbClr val="99367F"/>
                </a:solidFill>
              </a:rPr>
              <a:t>Стаж работы – 19 лет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96104" y="4448605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99367F"/>
                </a:solidFill>
              </a:rPr>
              <a:t>КРУПИНА ЕЛЕНА ВЛАДИМИРОВНА</a:t>
            </a:r>
          </a:p>
          <a:p>
            <a:pPr algn="ctr"/>
            <a:r>
              <a:rPr lang="ru-RU" b="1" dirty="0">
                <a:solidFill>
                  <a:srgbClr val="99367F"/>
                </a:solidFill>
              </a:rPr>
              <a:t>Образование – высшее</a:t>
            </a:r>
          </a:p>
          <a:p>
            <a:pPr algn="ctr"/>
            <a:r>
              <a:rPr lang="ru-RU" b="1" dirty="0">
                <a:solidFill>
                  <a:srgbClr val="99367F"/>
                </a:solidFill>
              </a:rPr>
              <a:t>Категория – высшая</a:t>
            </a:r>
          </a:p>
          <a:p>
            <a:pPr algn="ctr"/>
            <a:r>
              <a:rPr lang="ru-RU" b="1" dirty="0">
                <a:solidFill>
                  <a:srgbClr val="99367F"/>
                </a:solidFill>
              </a:rPr>
              <a:t>Стаж работы – 15 лет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57885" y="3231310"/>
            <a:ext cx="19590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99367F"/>
                </a:solidFill>
              </a:rPr>
              <a:t>УЧИТЕЛЬ-</a:t>
            </a:r>
          </a:p>
          <a:p>
            <a:pPr algn="ctr"/>
            <a:r>
              <a:rPr lang="ru-RU" sz="2400" b="1" dirty="0">
                <a:solidFill>
                  <a:srgbClr val="99367F"/>
                </a:solidFill>
              </a:rPr>
              <a:t>ДЕФЕКТОЛОГ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6480" y="2016802"/>
            <a:ext cx="2865664" cy="4298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04810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9120">
        <p:circle/>
      </p:transition>
    </mc:Choice>
    <mc:Fallback>
      <p:transition spd="slow" advTm="912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4000" t="-5000" r="-4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0936" y="-44368"/>
            <a:ext cx="3463064" cy="3669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1850" y="581161"/>
            <a:ext cx="21304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99367F"/>
                </a:solidFill>
              </a:rPr>
              <a:t>СЕСТРА –</a:t>
            </a:r>
          </a:p>
          <a:p>
            <a:r>
              <a:rPr lang="ru-RU" sz="2400" b="1" dirty="0">
                <a:solidFill>
                  <a:srgbClr val="99367F"/>
                </a:solidFill>
              </a:rPr>
              <a:t>ОРТОПТИСТКА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07611" y="71953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AutoNum type="arabicPeriod"/>
            </a:pP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29046" y="1997280"/>
            <a:ext cx="20769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99367F"/>
                </a:solidFill>
              </a:rPr>
              <a:t>КРЮКОВА</a:t>
            </a:r>
          </a:p>
          <a:p>
            <a:pPr algn="ctr"/>
            <a:r>
              <a:rPr lang="ru-RU" sz="2000" b="1" dirty="0">
                <a:solidFill>
                  <a:srgbClr val="99367F"/>
                </a:solidFill>
              </a:rPr>
              <a:t>НАТАЛЬЯ</a:t>
            </a:r>
          </a:p>
          <a:p>
            <a:pPr algn="ctr"/>
            <a:r>
              <a:rPr lang="ru-RU" b="1" dirty="0">
                <a:solidFill>
                  <a:srgbClr val="99367F"/>
                </a:solidFill>
              </a:rPr>
              <a:t>ВЛАДИМИРОВНА</a:t>
            </a:r>
            <a:endParaRPr lang="ru-RU" sz="2000" b="1" dirty="0">
              <a:solidFill>
                <a:srgbClr val="99367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0612" y="3803356"/>
            <a:ext cx="20837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99367F"/>
                </a:solidFill>
              </a:rPr>
              <a:t>МЛАДШИЙ</a:t>
            </a:r>
            <a:endParaRPr lang="ru-RU" sz="2800" b="1" dirty="0">
              <a:solidFill>
                <a:srgbClr val="99367F"/>
              </a:solidFill>
            </a:endParaRPr>
          </a:p>
          <a:p>
            <a:pPr algn="ctr"/>
            <a:r>
              <a:rPr lang="ru-RU" sz="2400" b="1" dirty="0">
                <a:solidFill>
                  <a:srgbClr val="99367F"/>
                </a:solidFill>
              </a:rPr>
              <a:t>ВОСПИТАТЕЛЬ</a:t>
            </a:r>
            <a:endParaRPr lang="ru-RU" sz="2800" b="1" dirty="0">
              <a:solidFill>
                <a:srgbClr val="99367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2305" y="5347386"/>
            <a:ext cx="2200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rgbClr val="99367F"/>
                </a:solidFill>
              </a:rPr>
              <a:t>ЛЕМЕХОВА</a:t>
            </a:r>
          </a:p>
          <a:p>
            <a:pPr algn="ctr"/>
            <a:r>
              <a:rPr lang="ru-RU" sz="2000" b="1">
                <a:solidFill>
                  <a:srgbClr val="99367F"/>
                </a:solidFill>
              </a:rPr>
              <a:t>ГАЛИНА</a:t>
            </a:r>
            <a:endParaRPr lang="ru-RU" sz="2000" b="1" dirty="0">
              <a:solidFill>
                <a:srgbClr val="99367F"/>
              </a:solidFill>
            </a:endParaRPr>
          </a:p>
          <a:p>
            <a:pPr algn="ctr"/>
            <a:r>
              <a:rPr lang="ru-RU" sz="2000" b="1" dirty="0">
                <a:solidFill>
                  <a:srgbClr val="99367F"/>
                </a:solidFill>
              </a:rPr>
              <a:t>БОРИСОВНА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3655" y="3115511"/>
            <a:ext cx="2928650" cy="3742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502771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6888">
        <p15:prstTrans prst="drape"/>
      </p:transition>
    </mc:Choice>
    <mc:Fallback>
      <p:transition spd="slow" advTm="68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 l="-6000" t="-4000" r="-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41991" y="380764"/>
            <a:ext cx="25655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99367F"/>
                </a:solidFill>
              </a:rPr>
              <a:t>РАЗДЕВАЛКА</a:t>
            </a:r>
            <a:r>
              <a:rPr lang="ru-RU" sz="2800" b="1" dirty="0">
                <a:solidFill>
                  <a:srgbClr val="99367F"/>
                </a:solidFill>
              </a:rPr>
              <a:t> поутру рада малышей встречать,</a:t>
            </a:r>
          </a:p>
          <a:p>
            <a:pPr algn="ctr"/>
            <a:r>
              <a:rPr lang="ru-RU" sz="2800" b="1" dirty="0">
                <a:solidFill>
                  <a:srgbClr val="99367F"/>
                </a:solidFill>
              </a:rPr>
              <a:t>А родители здесь могут что-то новое узнать!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671" y="3920194"/>
            <a:ext cx="4734019" cy="2702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3257" y="153697"/>
            <a:ext cx="3121371" cy="3409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3068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7194">
        <p:dissolve/>
      </p:transition>
    </mc:Choice>
    <mc:Fallback>
      <p:transition spd="slow" advTm="7194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5000" t="-4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6720" y="27078"/>
            <a:ext cx="8717280" cy="584775"/>
          </a:xfrm>
          <a:prstGeom prst="rect">
            <a:avLst/>
          </a:prstGeom>
          <a:ln/>
          <a:effectLst>
            <a:softEdge rad="1270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3200" b="1" dirty="0">
                <a:solidFill>
                  <a:schemeClr val="bg1"/>
                </a:solidFill>
              </a:rPr>
              <a:t>ФИЗКУЛЬТУРНО-ОЗДОРОВИТЕЛЬНЫЙ УГОЛОК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4057" y="4127375"/>
            <a:ext cx="4030514" cy="2704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0069" y="2045191"/>
            <a:ext cx="4329611" cy="2877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16136" y="611852"/>
            <a:ext cx="433686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Физкультурой мы в саду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Много занимаемся.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На зарядке по утрам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Крепнем, закаляемся.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565661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8238">
        <p15:prstTrans prst="prestige"/>
      </p:transition>
    </mc:Choice>
    <mc:Fallback>
      <p:transition spd="slow" advTm="82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7000" t="-4000" r="-1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08400" y="99645"/>
            <a:ext cx="5171440" cy="646331"/>
          </a:xfrm>
          <a:prstGeom prst="rect">
            <a:avLst/>
          </a:prstGeom>
          <a:solidFill>
            <a:srgbClr val="E33BE3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3200" b="1" dirty="0"/>
              <a:t>    </a:t>
            </a:r>
            <a:r>
              <a:rPr lang="ru-RU" sz="3600" b="1" dirty="0">
                <a:solidFill>
                  <a:schemeClr val="bg1"/>
                </a:solidFill>
              </a:rPr>
              <a:t>УГОЛОК</a:t>
            </a:r>
            <a:r>
              <a:rPr lang="ru-RU" sz="3200" b="1" dirty="0">
                <a:solidFill>
                  <a:schemeClr val="bg1"/>
                </a:solidFill>
              </a:rPr>
              <a:t>  </a:t>
            </a:r>
            <a:r>
              <a:rPr lang="ru-RU" sz="3600" b="1" dirty="0">
                <a:solidFill>
                  <a:schemeClr val="bg1"/>
                </a:solidFill>
              </a:rPr>
              <a:t>ТВОРЧЕСТВА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040" y="745976"/>
            <a:ext cx="4084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9719" y="2592797"/>
            <a:ext cx="4050298" cy="3789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2697" y="944371"/>
            <a:ext cx="3904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99367F"/>
                </a:solidFill>
              </a:rPr>
              <a:t>Краски, клей и карандаш,</a:t>
            </a:r>
          </a:p>
          <a:p>
            <a:pPr algn="ctr"/>
            <a:r>
              <a:rPr lang="ru-RU" sz="2400" b="1" dirty="0">
                <a:solidFill>
                  <a:srgbClr val="99367F"/>
                </a:solidFill>
              </a:rPr>
              <a:t>Пластилин-помощник наш.</a:t>
            </a:r>
          </a:p>
          <a:p>
            <a:pPr algn="ctr"/>
            <a:r>
              <a:rPr lang="ru-RU" sz="2400" b="1" dirty="0">
                <a:solidFill>
                  <a:srgbClr val="99367F"/>
                </a:solidFill>
              </a:rPr>
              <a:t>Пусть мы плохо говорим,</a:t>
            </a:r>
          </a:p>
          <a:p>
            <a:pPr algn="ctr"/>
            <a:r>
              <a:rPr lang="ru-RU" sz="2400" b="1" dirty="0">
                <a:solidFill>
                  <a:srgbClr val="99367F"/>
                </a:solidFill>
              </a:rPr>
              <a:t>Но зато уже творим!</a:t>
            </a:r>
          </a:p>
          <a:p>
            <a:pPr algn="ctr"/>
            <a:endParaRPr lang="ru-RU" sz="2400" b="1" dirty="0">
              <a:solidFill>
                <a:srgbClr val="99367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9399" y="4144985"/>
            <a:ext cx="3619528" cy="2713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515828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7168">
        <p14:reveal/>
      </p:transition>
    </mc:Choice>
    <mc:Fallback>
      <p:transition spd="slow" advTm="71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7000" t="-4000" r="-1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88722" y="99645"/>
            <a:ext cx="7051040" cy="646331"/>
          </a:xfrm>
          <a:prstGeom prst="rect">
            <a:avLst/>
          </a:prstGeom>
          <a:solidFill>
            <a:srgbClr val="E33BE3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3200" b="1" dirty="0"/>
              <a:t>    </a:t>
            </a:r>
            <a:r>
              <a:rPr lang="ru-RU" sz="3600" b="1" dirty="0">
                <a:solidFill>
                  <a:schemeClr val="bg1"/>
                </a:solidFill>
              </a:rPr>
              <a:t>УГОЛОК «НАША БИБЛИОТЕКА»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92197"/>
            <a:ext cx="466280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9367F"/>
                </a:solidFill>
              </a:rPr>
              <a:t>Мы героев сказок любим,</a:t>
            </a:r>
            <a:br>
              <a:rPr lang="ru-RU" sz="2400" b="1" dirty="0">
                <a:solidFill>
                  <a:srgbClr val="99367F"/>
                </a:solidFill>
              </a:rPr>
            </a:br>
            <a:r>
              <a:rPr lang="ru-RU" sz="2400" b="1" dirty="0">
                <a:solidFill>
                  <a:srgbClr val="99367F"/>
                </a:solidFill>
              </a:rPr>
              <a:t>Книжки очень бережём,</a:t>
            </a:r>
            <a:br>
              <a:rPr lang="ru-RU" sz="2400" b="1" dirty="0">
                <a:solidFill>
                  <a:srgbClr val="99367F"/>
                </a:solidFill>
              </a:rPr>
            </a:br>
            <a:r>
              <a:rPr lang="ru-RU" sz="2400" b="1" dirty="0">
                <a:solidFill>
                  <a:srgbClr val="99367F"/>
                </a:solidFill>
              </a:rPr>
              <a:t>И читать их сами будем.</a:t>
            </a:r>
            <a:br>
              <a:rPr lang="ru-RU" sz="2400" b="1" dirty="0">
                <a:solidFill>
                  <a:srgbClr val="99367F"/>
                </a:solidFill>
              </a:rPr>
            </a:br>
            <a:r>
              <a:rPr lang="ru-RU" sz="2400" b="1" dirty="0">
                <a:solidFill>
                  <a:srgbClr val="99367F"/>
                </a:solidFill>
              </a:rPr>
              <a:t>Только малость подрастём!</a:t>
            </a:r>
          </a:p>
          <a:p>
            <a:pPr lvl="0" algn="ctr"/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87797"/>
            <a:ext cx="4987925" cy="3550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731403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7027">
        <p:split orient="vert"/>
      </p:transition>
    </mc:Choice>
    <mc:Fallback>
      <p:transition spd="slow" advTm="702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2c974bf0eed8eba85fdaa112f6704b49f8fbc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3|1.2|2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7|0.9|2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|5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5|1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.4|1.6|1.9|1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.4|2.3|1.5|1.2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8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3|2.4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2.1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9|1.7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8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4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4.3|1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374</Words>
  <Application>Microsoft Office PowerPoint</Application>
  <PresentationFormat>Экран (4:3)</PresentationFormat>
  <Paragraphs>120</Paragraphs>
  <Slides>21</Slides>
  <Notes>9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Admin</cp:lastModifiedBy>
  <cp:revision>89</cp:revision>
  <dcterms:created xsi:type="dcterms:W3CDTF">2015-07-03T14:09:28Z</dcterms:created>
  <dcterms:modified xsi:type="dcterms:W3CDTF">2017-01-31T17:49:20Z</dcterms:modified>
</cp:coreProperties>
</file>