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3"/>
  </p:notesMasterIdLst>
  <p:sldIdLst>
    <p:sldId id="256" r:id="rId2"/>
    <p:sldId id="257" r:id="rId3"/>
    <p:sldId id="258" r:id="rId4"/>
    <p:sldId id="263" r:id="rId5"/>
    <p:sldId id="262" r:id="rId6"/>
    <p:sldId id="260" r:id="rId7"/>
    <p:sldId id="259" r:id="rId8"/>
    <p:sldId id="266" r:id="rId9"/>
    <p:sldId id="268" r:id="rId10"/>
    <p:sldId id="267" r:id="rId11"/>
    <p:sldId id="269" r:id="rId12"/>
    <p:sldId id="264" r:id="rId13"/>
    <p:sldId id="265" r:id="rId14"/>
    <p:sldId id="270" r:id="rId15"/>
    <p:sldId id="271" r:id="rId16"/>
    <p:sldId id="283" r:id="rId17"/>
    <p:sldId id="272" r:id="rId18"/>
    <p:sldId id="273" r:id="rId19"/>
    <p:sldId id="287" r:id="rId20"/>
    <p:sldId id="300" r:id="rId21"/>
    <p:sldId id="299" r:id="rId22"/>
    <p:sldId id="285" r:id="rId23"/>
    <p:sldId id="288" r:id="rId24"/>
    <p:sldId id="296" r:id="rId25"/>
    <p:sldId id="290" r:id="rId26"/>
    <p:sldId id="292" r:id="rId27"/>
    <p:sldId id="293" r:id="rId28"/>
    <p:sldId id="289" r:id="rId29"/>
    <p:sldId id="291" r:id="rId30"/>
    <p:sldId id="297" r:id="rId31"/>
    <p:sldId id="286" r:id="rId32"/>
  </p:sldIdLst>
  <p:sldSz cx="9144000" cy="6858000" type="screen4x3"/>
  <p:notesSz cx="6858000" cy="9144000"/>
  <p:embeddedFontLs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MS Mincho" pitchFamily="49" charset="-128"/>
      <p:regular r:id="rId38"/>
    </p:embeddedFont>
    <p:embeddedFont>
      <p:font typeface="Open Sans" pitchFamily="34" charset="0"/>
      <p:regular r:id="rId39"/>
    </p:embeddedFont>
    <p:embeddedFont>
      <p:font typeface="Calibri Light" charset="0"/>
      <p:regular r:id="rId40"/>
      <p:italic r:id="rId4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809" autoAdjust="0"/>
    <p:restoredTop sz="83692" autoAdjust="0"/>
  </p:normalViewPr>
  <p:slideViewPr>
    <p:cSldViewPr snapToGrid="0">
      <p:cViewPr>
        <p:scale>
          <a:sx n="80" d="100"/>
          <a:sy n="80" d="100"/>
        </p:scale>
        <p:origin x="-72" y="2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FEF5C1-A6DF-4041-A447-AAF333B882AE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06B4B-7BFB-468A-9725-E325530B8A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0791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06B4B-7BFB-468A-9725-E325530B8A0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9406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06B4B-7BFB-468A-9725-E325530B8A0C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9406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06B4B-7BFB-468A-9725-E325530B8A0C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9406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06B4B-7BFB-468A-9725-E325530B8A0C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94062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06B4B-7BFB-468A-9725-E325530B8A0C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94062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06B4B-7BFB-468A-9725-E325530B8A0C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9406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06B4B-7BFB-468A-9725-E325530B8A0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443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06B4B-7BFB-468A-9725-E325530B8A0C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9406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06B4B-7BFB-468A-9725-E325530B8A0C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9406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06B4B-7BFB-468A-9725-E325530B8A0C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9406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06B4B-7BFB-468A-9725-E325530B8A0C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9406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06B4B-7BFB-468A-9725-E325530B8A0C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9406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06B4B-7BFB-468A-9725-E325530B8A0C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94062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06B4B-7BFB-468A-9725-E325530B8A0C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9406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CBDA-D077-40CC-AED1-6F57ED79963E}" type="datetime1">
              <a:rPr lang="ru-RU" smtClean="0"/>
              <a:pPr/>
              <a:t>31.01.2017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270017"/>
      </p:ext>
    </p:extLst>
  </p:cSld>
  <p:clrMapOvr>
    <a:masterClrMapping/>
  </p:clrMapOvr>
  <p:transition advClick="0" advTm="3000"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6EC6-D273-4CA3-ABE8-4601DEFFB44A}" type="datetime1">
              <a:rPr lang="ru-RU" smtClean="0"/>
              <a:pPr/>
              <a:t>31.01.2017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3833061"/>
      </p:ext>
    </p:extLst>
  </p:cSld>
  <p:clrMapOvr>
    <a:masterClrMapping/>
  </p:clrMapOvr>
  <p:transition advClick="0" advTm="3000"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0658-2B4B-412F-A61D-9EA72998EBB7}" type="datetime1">
              <a:rPr lang="ru-RU" smtClean="0"/>
              <a:pPr/>
              <a:t>31.01.2017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8005001"/>
      </p:ext>
    </p:extLst>
  </p:cSld>
  <p:clrMapOvr>
    <a:masterClrMapping/>
  </p:clrMapOvr>
  <p:transition advClick="0" advTm="3000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B1EFE-86A0-40E0-B82F-0807AE5629F1}" type="datetime1">
              <a:rPr lang="ru-RU" smtClean="0"/>
              <a:pPr/>
              <a:t>31.01.2017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8957419"/>
      </p:ext>
    </p:extLst>
  </p:cSld>
  <p:clrMapOvr>
    <a:masterClrMapping/>
  </p:clrMapOvr>
  <p:transition advClick="0" advTm="3000"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518C4-A6A5-4368-B5A3-9DF4B99FCF33}" type="datetime1">
              <a:rPr lang="ru-RU" smtClean="0"/>
              <a:pPr/>
              <a:t>31.01.2017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2101387"/>
      </p:ext>
    </p:extLst>
  </p:cSld>
  <p:clrMapOvr>
    <a:masterClrMapping/>
  </p:clrMapOvr>
  <p:transition advClick="0" advTm="3000"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F24B-1A74-40AF-9E73-C0942EC5567F}" type="datetime1">
              <a:rPr lang="ru-RU" smtClean="0"/>
              <a:pPr/>
              <a:t>31.01.2017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1333088"/>
      </p:ext>
    </p:extLst>
  </p:cSld>
  <p:clrMapOvr>
    <a:masterClrMapping/>
  </p:clrMapOvr>
  <p:transition advClick="0" advTm="3000"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C3C9-2805-4791-B363-B3C8F7ED5DB2}" type="datetime1">
              <a:rPr lang="ru-RU" smtClean="0"/>
              <a:pPr/>
              <a:t>31.01.2017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7261889"/>
      </p:ext>
    </p:extLst>
  </p:cSld>
  <p:clrMapOvr>
    <a:masterClrMapping/>
  </p:clrMapOvr>
  <p:transition advClick="0" advTm="3000"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F8E-4467-4913-8803-AFA2857C37B1}" type="datetime1">
              <a:rPr lang="ru-RU" smtClean="0"/>
              <a:pPr/>
              <a:t>31.01.2017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2796690"/>
      </p:ext>
    </p:extLst>
  </p:cSld>
  <p:clrMapOvr>
    <a:masterClrMapping/>
  </p:clrMapOvr>
  <p:transition advClick="0" advTm="3000"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86CA5-5C44-41F0-A18A-CCA96C2E56C5}" type="datetime1">
              <a:rPr lang="ru-RU" smtClean="0"/>
              <a:pPr/>
              <a:t>31.01.2017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90241271"/>
      </p:ext>
    </p:extLst>
  </p:cSld>
  <p:clrMapOvr>
    <a:masterClrMapping/>
  </p:clrMapOvr>
  <p:transition advClick="0" advTm="3000"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867D9-C325-4AA4-BEB6-E6039BE7BA10}" type="datetime1">
              <a:rPr lang="ru-RU" smtClean="0"/>
              <a:pPr/>
              <a:t>31.01.2017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7117064"/>
      </p:ext>
    </p:extLst>
  </p:cSld>
  <p:clrMapOvr>
    <a:masterClrMapping/>
  </p:clrMapOvr>
  <p:transition advClick="0" advTm="3000"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8A65-6002-41E3-AAA3-B7D3D3232128}" type="datetime1">
              <a:rPr lang="ru-RU" smtClean="0"/>
              <a:pPr/>
              <a:t>31.01.2017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7012293"/>
      </p:ext>
    </p:extLst>
  </p:cSld>
  <p:clrMapOvr>
    <a:masterClrMapping/>
  </p:clrMapOvr>
  <p:transition advClick="0" advTm="3000"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94432-B3C0-41AB-A778-C7D7AA9C840A}" type="datetime1">
              <a:rPr lang="ru-RU" smtClean="0"/>
              <a:pPr/>
              <a:t>31.01.2017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8078B-FF36-412D-A9D6-127E56CE78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61327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3000">
    <p:diamond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95836" y="-394911"/>
            <a:ext cx="9668435" cy="72529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59733" y="970671"/>
            <a:ext cx="467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FF0000"/>
                </a:solidFill>
                <a:latin typeface="Calibri" pitchFamily="34" charset="0"/>
                <a:ea typeface="MS Mincho" pitchFamily="49" charset="-128"/>
                <a:cs typeface="Open Sans" panose="020B0606030504020204" pitchFamily="34" charset="0"/>
              </a:rPr>
              <a:t>Группа № 6 </a:t>
            </a:r>
          </a:p>
        </p:txBody>
      </p:sp>
      <p:pic>
        <p:nvPicPr>
          <p:cNvPr id="7" name="Рисунок 6" descr="C:\Users\X550VC\AppData\Local\Microsoft\Windows\INetCache\Content.Word\20160201_101713-1.jpg"/>
          <p:cNvPicPr/>
          <p:nvPr/>
        </p:nvPicPr>
        <p:blipFill>
          <a:blip r:embed="rId4" cstate="email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151560" y="1899758"/>
            <a:ext cx="3077944" cy="3131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77992219"/>
      </p:ext>
    </p:extLst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27940"/>
            <a:ext cx="4310437" cy="2930060"/>
          </a:xfrm>
          <a:prstGeom prst="rect">
            <a:avLst/>
          </a:prstGeom>
        </p:spPr>
      </p:pic>
      <p:pic>
        <p:nvPicPr>
          <p:cNvPr id="5" name="Рисунок 4" descr="F:\уголки\20160125_164743.jpg"/>
          <p:cNvPicPr/>
          <p:nvPr/>
        </p:nvPicPr>
        <p:blipFill>
          <a:blip r:embed="rId3" cstate="email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101198" y="1237129"/>
            <a:ext cx="3357002" cy="5361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03200" y="-63786"/>
            <a:ext cx="72571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КНИЖНЫЙ ЦЕНТР                                                                                                                                                                                                                     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217714" y="1117286"/>
            <a:ext cx="4804229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Образовательная задача: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формирование умения самостоятельно работать с книгой, «добывать» нужную информацию, накопление познавательного опыта. 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80799">
            <a:off x="7685060" y="-20473"/>
            <a:ext cx="1458939" cy="1145302"/>
          </a:xfrm>
          <a:prstGeom prst="rect">
            <a:avLst/>
          </a:prstGeom>
        </p:spPr>
      </p:pic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H="1">
            <a:off x="0" y="0"/>
            <a:ext cx="3530601" cy="31349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3224" y="4187772"/>
            <a:ext cx="2850776" cy="2670228"/>
          </a:xfrm>
          <a:prstGeom prst="rect">
            <a:avLst/>
          </a:prstGeom>
        </p:spPr>
      </p:pic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3556000" y="100819"/>
            <a:ext cx="5588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ЦЕНТР ДИДАКТИЧЕСКИХ ИГР 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3556000" y="643379"/>
            <a:ext cx="5588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Образовательная задача: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осознание своего познавательного интереса, формирование его в вербальной форме или с помощью условных символов, целенаправленное расширение опыта детей по обучающей задаче. 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F:\уголки\20160125_164552.jpg"/>
          <p:cNvPicPr/>
          <p:nvPr/>
        </p:nvPicPr>
        <p:blipFill>
          <a:blip r:embed="rId4" cstate="email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65085" y="3482789"/>
            <a:ext cx="5323020" cy="3169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5624" y="4340172"/>
            <a:ext cx="2850776" cy="2670228"/>
          </a:xfrm>
          <a:prstGeom prst="rect">
            <a:avLst/>
          </a:prstGeom>
        </p:spPr>
      </p:pic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362857" y="55193"/>
            <a:ext cx="78556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ЦЕНТР ЗАНИМАТЕЛЬНОЙ МАТЕМАТИКИ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F:\уголки\20160126_113547.jpg"/>
          <p:cNvPicPr/>
          <p:nvPr/>
        </p:nvPicPr>
        <p:blipFill>
          <a:blip r:embed="rId2" cstate="email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944906" y="2528047"/>
            <a:ext cx="5957047" cy="4101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691349" y="890883"/>
            <a:ext cx="6705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Образовательная задача: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формирование элементарных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математических представлений.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16786">
            <a:off x="8062432" y="0"/>
            <a:ext cx="1081568" cy="84905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96420"/>
            <a:ext cx="2850776" cy="2670228"/>
          </a:xfrm>
          <a:prstGeom prst="rect">
            <a:avLst/>
          </a:prstGeom>
        </p:spPr>
      </p:pic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106885" y="4161256"/>
            <a:ext cx="3037115" cy="2696744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103666"/>
            <a:ext cx="91439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ЦЕНТР СЮЖЕТНО - РОЛЕВЫХ ИГР 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-215152" y="751472"/>
            <a:ext cx="473336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Образовательная задача: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обогащение игрового опыта детей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620870" y="1078539"/>
            <a:ext cx="43568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/>
              <a:t>«Салон красоты»</a:t>
            </a:r>
            <a:endParaRPr lang="ru-RU" sz="2000" i="1" dirty="0"/>
          </a:p>
        </p:txBody>
      </p:sp>
      <p:pic>
        <p:nvPicPr>
          <p:cNvPr id="11" name="Рисунок 10" descr="F:\уголки\20160125_163804 - копия - копия.jpg"/>
          <p:cNvPicPr/>
          <p:nvPr/>
        </p:nvPicPr>
        <p:blipFill>
          <a:blip r:embed="rId3" cstate="email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383313" y="1683657"/>
            <a:ext cx="4383315" cy="2443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F:\уголки\20160125_163837 - копия - копия.jpg"/>
          <p:cNvPicPr/>
          <p:nvPr/>
        </p:nvPicPr>
        <p:blipFill>
          <a:blip r:embed="rId4" cstate="email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96281" y="2545670"/>
            <a:ext cx="2929091" cy="4116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3497943" y="5660570"/>
            <a:ext cx="15675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/>
              <a:t>«Больница» </a:t>
            </a:r>
            <a:endParaRPr lang="ru-RU" sz="2000" i="1" dirty="0"/>
          </a:p>
        </p:txBody>
      </p:sp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293502">
            <a:off x="7471864" y="174171"/>
            <a:ext cx="1848897" cy="145142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83201" y="696686"/>
            <a:ext cx="16546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/>
              <a:t>«Магазин»</a:t>
            </a:r>
            <a:endParaRPr lang="ru-RU" sz="2000" i="1" dirty="0"/>
          </a:p>
        </p:txBody>
      </p:sp>
      <p:pic>
        <p:nvPicPr>
          <p:cNvPr id="5" name="Рисунок 4" descr="F:\уголки\20160125_163144.jpg"/>
          <p:cNvPicPr/>
          <p:nvPr/>
        </p:nvPicPr>
        <p:blipFill>
          <a:blip r:embed="rId3" cstate="email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11616" y="335855"/>
            <a:ext cx="4799013" cy="2900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F:\уголки\20160125_164335.jpg"/>
          <p:cNvPicPr/>
          <p:nvPr/>
        </p:nvPicPr>
        <p:blipFill>
          <a:blip r:embed="rId4" cstate="email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996644" y="3599543"/>
            <a:ext cx="4711927" cy="2989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510971" y="3982996"/>
            <a:ext cx="13933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/>
              <a:t>«Семья» </a:t>
            </a:r>
            <a:endParaRPr lang="ru-RU" sz="2000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34860">
            <a:off x="-343986" y="4040145"/>
            <a:ext cx="4774891" cy="2998632"/>
          </a:xfrm>
          <a:prstGeom prst="rect">
            <a:avLst/>
          </a:prstGeom>
        </p:spPr>
      </p:pic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H="1">
            <a:off x="0" y="0"/>
            <a:ext cx="3530601" cy="31349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54251" y="5181600"/>
            <a:ext cx="1789750" cy="16764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4" cstate="email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741176" y="3119718"/>
            <a:ext cx="5525154" cy="3469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4585446" y="-63787"/>
            <a:ext cx="455855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СЕНСОРНЫЙ ЦЕНТР 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3792071" y="574780"/>
            <a:ext cx="535192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Образовательная задача: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расширение и накопление познавательного                                                опыта, развитие осязания </a:t>
            </a:r>
            <a:r>
              <a:rPr lang="ru-RU" sz="24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и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мелкой моторики. 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613399" y="3723075"/>
            <a:ext cx="3530601" cy="31349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3751" y="320890"/>
            <a:ext cx="1081568" cy="849057"/>
          </a:xfrm>
          <a:prstGeom prst="rect">
            <a:avLst/>
          </a:prstGeom>
        </p:spPr>
      </p:pic>
      <p:pic>
        <p:nvPicPr>
          <p:cNvPr id="6" name="Рисунок 5" descr="F:\20160201_103527.jpg"/>
          <p:cNvPicPr/>
          <p:nvPr/>
        </p:nvPicPr>
        <p:blipFill>
          <a:blip r:embed="rId4" cstate="email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88272" y="1990164"/>
            <a:ext cx="5743575" cy="36869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01706" y="-63786"/>
            <a:ext cx="894229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УЧЕБНЫЙ ЦЕНТР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627094" y="217876"/>
            <a:ext cx="7516906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Назначение: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реализация образовательно-воспитательных задач.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02494" y="192056"/>
            <a:ext cx="1541506" cy="1210119"/>
          </a:xfrm>
          <a:prstGeom prst="rect">
            <a:avLst/>
          </a:prstGeom>
        </p:spPr>
      </p:pic>
      <p:pic>
        <p:nvPicPr>
          <p:cNvPr id="4" name="Рисунок 3" descr="F:\Новая папка\image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92207" y="2315689"/>
            <a:ext cx="5150224" cy="3372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2475529" y="-63786"/>
            <a:ext cx="41929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ЦЕНТР «ПЕСОК-ВОДА»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255495" y="527239"/>
            <a:ext cx="888850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Образовательная задача: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способствовать развитию тактильно-кинестетической чувствительности;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стимулировать познавательный интерес; снять психическое напряжение.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086711"/>
            <a:ext cx="9222334" cy="4235824"/>
          </a:xfrm>
          <a:prstGeom prst="rect">
            <a:avLst/>
          </a:prstGeom>
        </p:spPr>
      </p:pic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H="1">
            <a:off x="0" y="0"/>
            <a:ext cx="3530601" cy="31349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54251" y="5181600"/>
            <a:ext cx="1789750" cy="1676400"/>
          </a:xfrm>
          <a:prstGeom prst="rect">
            <a:avLst/>
          </a:prstGeom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4303059" y="102965"/>
            <a:ext cx="41685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ЦЕНТР КОРРЕКЦИИ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F:\уголки\20160125_164152.jpg"/>
          <p:cNvPicPr/>
          <p:nvPr/>
        </p:nvPicPr>
        <p:blipFill>
          <a:blip r:embed="rId4" cstate="email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06705" y="3197151"/>
            <a:ext cx="5940425" cy="3341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3563471" y="722103"/>
            <a:ext cx="5580529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Коррекционные задачи: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развитие остроты зрения, фиксация и локализация взора, тренировка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амблиопичного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глаза, подготовка к аппаратному лечению,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стереотренировка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191872"/>
            <a:ext cx="9222334" cy="485438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35423" y="228600"/>
            <a:ext cx="76379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dirty="0" smtClean="0">
                <a:solidFill>
                  <a:srgbClr val="92D050"/>
                </a:solidFill>
                <a:ea typeface="Calibri" pitchFamily="34" charset="0"/>
                <a:cs typeface="Times New Roman" pitchFamily="18" charset="0"/>
              </a:rPr>
              <a:t>ИЗ ЖИЗНИ ГРУППЫ </a:t>
            </a:r>
            <a:endParaRPr lang="ru-RU" sz="4400" b="1" dirty="0" smtClean="0">
              <a:solidFill>
                <a:srgbClr val="92D050"/>
              </a:solidFill>
              <a:cs typeface="Arial" pitchFamily="34" charset="0"/>
            </a:endParaRPr>
          </a:p>
        </p:txBody>
      </p:sp>
      <p:pic>
        <p:nvPicPr>
          <p:cNvPr id="8" name="Рисунок 7" descr="image (12)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662630" y="1183340"/>
            <a:ext cx="5876154" cy="3350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077992219"/>
      </p:ext>
    </p:extLst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90844"/>
            <a:ext cx="9144000" cy="27671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2400" y="0"/>
            <a:ext cx="2641600" cy="1592388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502400" y="6407373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7" name="Рисунок 6" descr="C:\Users\X550VC\Pictures\день логопеда\SAM_5191 (2).JPG"/>
          <p:cNvPicPr/>
          <p:nvPr/>
        </p:nvPicPr>
        <p:blipFill>
          <a:blip r:embed="rId5" cstate="email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85980" y="1317356"/>
            <a:ext cx="3146156" cy="2943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62804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b="1" dirty="0" smtClean="0"/>
              <a:t>Будем знакомы!</a:t>
            </a:r>
            <a:endParaRPr lang="ru-RU" sz="4000" dirty="0"/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3410857" y="1113282"/>
            <a:ext cx="5733143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Воспитатель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Гаврилова Елена Александровна -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2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педагог первой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квалификационной категории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стаж работы 20 лет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Позаботится о том, чтобы ваш ребенок стал самостоятельным, общительным, любознательным, всесторонне развитым.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2456401"/>
      </p:ext>
    </p:extLst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70647" y="-206188"/>
            <a:ext cx="9950824" cy="7628965"/>
          </a:xfrm>
          <a:prstGeom prst="rect">
            <a:avLst/>
          </a:prstGeom>
        </p:spPr>
      </p:pic>
      <p:pic>
        <p:nvPicPr>
          <p:cNvPr id="4" name="Рисунок 3" descr="image (11)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rot="21088720">
            <a:off x="1324225" y="1615416"/>
            <a:ext cx="6192386" cy="3991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 rot="21103771">
            <a:off x="2865272" y="983809"/>
            <a:ext cx="3618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Наши Дни рождения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72353" y="-470647"/>
            <a:ext cx="10246659" cy="7564469"/>
          </a:xfrm>
          <a:prstGeom prst="rect">
            <a:avLst/>
          </a:prstGeom>
        </p:spPr>
      </p:pic>
      <p:pic>
        <p:nvPicPr>
          <p:cNvPr id="7" name="Рисунок 6" descr="image (10)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rot="21220916">
            <a:off x="2150229" y="1300407"/>
            <a:ext cx="5654521" cy="4240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 rot="21268920">
            <a:off x="1942313" y="743038"/>
            <a:ext cx="53054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День защитника Отечества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7992219"/>
      </p:ext>
    </p:extLst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10989" y="-726141"/>
            <a:ext cx="9950824" cy="7886950"/>
          </a:xfrm>
          <a:prstGeom prst="rect">
            <a:avLst/>
          </a:prstGeom>
        </p:spPr>
      </p:pic>
      <p:pic>
        <p:nvPicPr>
          <p:cNvPr id="4" name="Рисунок 3" descr="image (18)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rot="21251945">
            <a:off x="1563103" y="1116362"/>
            <a:ext cx="6323045" cy="4376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 rot="21275926">
            <a:off x="2617750" y="615110"/>
            <a:ext cx="41735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День защиты детей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7992219"/>
      </p:ext>
    </p:extLst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10988" y="-497541"/>
            <a:ext cx="10192870" cy="7960659"/>
          </a:xfrm>
          <a:prstGeom prst="rect">
            <a:avLst/>
          </a:prstGeom>
        </p:spPr>
      </p:pic>
      <p:pic>
        <p:nvPicPr>
          <p:cNvPr id="4" name="Рисунок 3" descr="image (10)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rot="21062780">
            <a:off x="1420011" y="1277900"/>
            <a:ext cx="6091517" cy="3967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 rot="21124535">
            <a:off x="2679266" y="694501"/>
            <a:ext cx="38783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Книжкины именины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7992219"/>
      </p:ext>
    </p:extLst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00952" y="-551329"/>
            <a:ext cx="10797987" cy="7398621"/>
          </a:xfrm>
          <a:prstGeom prst="rect">
            <a:avLst/>
          </a:prstGeom>
        </p:spPr>
      </p:pic>
      <p:pic>
        <p:nvPicPr>
          <p:cNvPr id="7" name="Рисунок 6" descr="image (4)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rot="21334721">
            <a:off x="2062200" y="1156699"/>
            <a:ext cx="5763990" cy="4558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 rot="21272811">
            <a:off x="3395916" y="635715"/>
            <a:ext cx="33179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Весенний праздник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7992219"/>
      </p:ext>
    </p:extLst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47165" y="-734109"/>
            <a:ext cx="10313894" cy="7592109"/>
          </a:xfrm>
          <a:prstGeom prst="rect">
            <a:avLst/>
          </a:prstGeom>
        </p:spPr>
      </p:pic>
      <p:pic>
        <p:nvPicPr>
          <p:cNvPr id="17" name="Рисунок 16" descr="image (13)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rot="21279564">
            <a:off x="1260614" y="1181710"/>
            <a:ext cx="6299419" cy="4199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 rot="21254425">
            <a:off x="3363453" y="523570"/>
            <a:ext cx="2337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На прогулке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7992219"/>
      </p:ext>
    </p:extLst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79929" y="-833718"/>
            <a:ext cx="10354235" cy="7960659"/>
          </a:xfrm>
          <a:prstGeom prst="rect">
            <a:avLst/>
          </a:prstGeom>
        </p:spPr>
      </p:pic>
      <p:pic>
        <p:nvPicPr>
          <p:cNvPr id="9" name="Рисунок 8" descr="image (14)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rot="21151308">
            <a:off x="1082487" y="954741"/>
            <a:ext cx="6259607" cy="4173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 rot="21190080">
            <a:off x="3341199" y="413647"/>
            <a:ext cx="2337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На прогулке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7992219"/>
      </p:ext>
    </p:extLst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21976" y="-497541"/>
            <a:ext cx="11618258" cy="7960659"/>
          </a:xfrm>
          <a:prstGeom prst="rect">
            <a:avLst/>
          </a:prstGeom>
        </p:spPr>
      </p:pic>
      <p:pic>
        <p:nvPicPr>
          <p:cNvPr id="7" name="Рисунок 6" descr="image (19)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rot="21268841">
            <a:off x="1903498" y="1286089"/>
            <a:ext cx="5970493" cy="4198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 rot="21324391">
            <a:off x="3403250" y="824010"/>
            <a:ext cx="2337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День знаний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7992219"/>
      </p:ext>
    </p:extLst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84092" y="-605117"/>
            <a:ext cx="10085294" cy="7463118"/>
          </a:xfrm>
          <a:prstGeom prst="rect">
            <a:avLst/>
          </a:prstGeom>
        </p:spPr>
      </p:pic>
      <p:pic>
        <p:nvPicPr>
          <p:cNvPr id="5" name="Рисунок 4" descr="image (9)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rot="21201879">
            <a:off x="1741395" y="1425389"/>
            <a:ext cx="6044453" cy="4101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 rot="21223657">
            <a:off x="1549049" y="781728"/>
            <a:ext cx="58896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НОД «Белоснежка и семь гномов»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7992219"/>
      </p:ext>
    </p:extLst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77470" y="-672353"/>
            <a:ext cx="10986246" cy="7960659"/>
          </a:xfrm>
          <a:prstGeom prst="rect">
            <a:avLst/>
          </a:prstGeom>
        </p:spPr>
      </p:pic>
      <p:pic>
        <p:nvPicPr>
          <p:cNvPr id="4" name="Рисунок 3" descr="image (20)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rot="21258313">
            <a:off x="1099857" y="1339955"/>
            <a:ext cx="5958085" cy="3972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 rot="21253424">
            <a:off x="2441520" y="695894"/>
            <a:ext cx="39965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Новогодний утренник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7992219"/>
      </p:ext>
    </p:extLst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6775450" y="6203951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90844"/>
            <a:ext cx="9144000" cy="2767156"/>
          </a:xfrm>
          <a:prstGeom prst="rect">
            <a:avLst/>
          </a:prstGeom>
        </p:spPr>
      </p:pic>
      <p:pic>
        <p:nvPicPr>
          <p:cNvPr id="5" name="Picture 2" descr="G:\паспорт группы №4\IMG_20160527_14144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98088" y="271724"/>
            <a:ext cx="2661232" cy="3160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635431" y="3564610"/>
            <a:ext cx="4724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u="sng" dirty="0" smtClean="0">
                <a:ea typeface="Calibri" pitchFamily="34" charset="0"/>
                <a:cs typeface="Times New Roman" pitchFamily="18" charset="0"/>
              </a:rPr>
              <a:t>Учитель – дефектолог:</a:t>
            </a:r>
            <a:r>
              <a:rPr lang="ru-RU" b="1" dirty="0" smtClean="0"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ea typeface="Calibri" pitchFamily="34" charset="0"/>
                <a:cs typeface="Times New Roman" pitchFamily="18" charset="0"/>
              </a:rPr>
              <a:t>Зиновьева Ирина Анатольевна –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ea typeface="Calibri" pitchFamily="34" charset="0"/>
                <a:cs typeface="Times New Roman" pitchFamily="18" charset="0"/>
              </a:rPr>
              <a:t> педагог первой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ea typeface="Calibri" pitchFamily="34" charset="0"/>
                <a:cs typeface="Times New Roman" pitchFamily="18" charset="0"/>
              </a:rPr>
              <a:t> квалификационной категории.</a:t>
            </a:r>
            <a:endParaRPr lang="ru-RU" b="1" dirty="0" smtClean="0"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46914" y="3549112"/>
            <a:ext cx="35956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/>
              <a:t>Педагог - психолог: </a:t>
            </a:r>
          </a:p>
          <a:p>
            <a:r>
              <a:rPr lang="ru-RU" b="1" dirty="0" smtClean="0"/>
              <a:t>Бутусова Анна Александровна -  </a:t>
            </a:r>
          </a:p>
          <a:p>
            <a:r>
              <a:rPr lang="ru-RU" b="1" dirty="0" smtClean="0"/>
              <a:t>педагог первой квалификационной категории</a:t>
            </a:r>
            <a:endParaRPr lang="ru-RU" b="1" dirty="0"/>
          </a:p>
        </p:txBody>
      </p:sp>
      <p:pic>
        <p:nvPicPr>
          <p:cNvPr id="1026" name="Picture 2" descr="C:\Users\4группа\Desktop\С фэшки Гавриловой Лены\гр.6\8D8A2554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225315" y="273133"/>
            <a:ext cx="2517397" cy="3182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485481315"/>
      </p:ext>
    </p:extLst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26142" y="-537882"/>
            <a:ext cx="10582835" cy="7395882"/>
          </a:xfrm>
          <a:prstGeom prst="rect">
            <a:avLst/>
          </a:prstGeom>
        </p:spPr>
      </p:pic>
      <p:pic>
        <p:nvPicPr>
          <p:cNvPr id="8" name="Рисунок 7" descr="image (8)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rot="21252206">
            <a:off x="1786032" y="1244914"/>
            <a:ext cx="6150455" cy="4100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 rot="21290671">
            <a:off x="2742878" y="659431"/>
            <a:ext cx="43256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Рождественские встречи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7992219"/>
      </p:ext>
    </p:extLst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1354" y="-166311"/>
            <a:ext cx="8862646" cy="7024311"/>
          </a:xfrm>
          <a:prstGeom prst="rect">
            <a:avLst/>
          </a:prstGeom>
        </p:spPr>
      </p:pic>
      <p:sp>
        <p:nvSpPr>
          <p:cNvPr id="43009" name="Rectangle 1"/>
          <p:cNvSpPr>
            <a:spLocks noChangeArrowheads="1"/>
          </p:cNvSpPr>
          <p:nvPr/>
        </p:nvSpPr>
        <p:spPr bwMode="auto">
          <a:xfrm rot="21229229">
            <a:off x="1385047" y="1209800"/>
            <a:ext cx="625288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Мы всегда рады вас видеть!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image (16)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rot="21222649">
            <a:off x="2279071" y="1873593"/>
            <a:ext cx="5000875" cy="3333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77992219"/>
      </p:ext>
    </p:extLst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90844"/>
            <a:ext cx="9144000" cy="2767156"/>
          </a:xfrm>
          <a:prstGeom prst="rect">
            <a:avLst/>
          </a:prstGeom>
        </p:spPr>
      </p:pic>
      <p:pic>
        <p:nvPicPr>
          <p:cNvPr id="5" name="Picture 4" descr="F:\Грант 2015_2 169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38134" y="333280"/>
            <a:ext cx="2995715" cy="3096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26942" y="3471620"/>
            <a:ext cx="39985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/>
              <a:t>Музыкальный руководитель: </a:t>
            </a:r>
          </a:p>
          <a:p>
            <a:r>
              <a:rPr lang="ru-RU" b="1" dirty="0" smtClean="0"/>
              <a:t>Горшкова Ольга Николаевна -  </a:t>
            </a:r>
          </a:p>
          <a:p>
            <a:r>
              <a:rPr lang="ru-RU" b="1" dirty="0" smtClean="0"/>
              <a:t>педагог первой </a:t>
            </a:r>
          </a:p>
          <a:p>
            <a:r>
              <a:rPr lang="ru-RU" b="1" dirty="0" smtClean="0"/>
              <a:t>квалификационной категории</a:t>
            </a:r>
            <a:endParaRPr lang="ru-RU" b="1" dirty="0"/>
          </a:p>
        </p:txBody>
      </p:sp>
      <p:pic>
        <p:nvPicPr>
          <p:cNvPr id="2050" name="Picture 2" descr="C:\Users\4группа\Pictures\20150926_162047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892634" y="307441"/>
            <a:ext cx="3102269" cy="3112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760685" y="3512457"/>
            <a:ext cx="35995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/>
              <a:t>Учитель - логопед: </a:t>
            </a:r>
          </a:p>
          <a:p>
            <a:r>
              <a:rPr lang="ru-RU" b="1" dirty="0" smtClean="0"/>
              <a:t>Болдина Елена Владимировна -  </a:t>
            </a:r>
          </a:p>
          <a:p>
            <a:r>
              <a:rPr lang="ru-RU" b="1" dirty="0" smtClean="0"/>
              <a:t>педагог первой </a:t>
            </a:r>
          </a:p>
          <a:p>
            <a:r>
              <a:rPr lang="ru-RU" b="1" dirty="0" smtClean="0"/>
              <a:t>квалификационной категории</a:t>
            </a:r>
            <a:endParaRPr lang="ru-RU" b="1" dirty="0"/>
          </a:p>
        </p:txBody>
      </p:sp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68189"/>
            <a:ext cx="9222334" cy="6064624"/>
          </a:xfrm>
          <a:prstGeom prst="rect">
            <a:avLst/>
          </a:prstGeom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557939" y="182288"/>
            <a:ext cx="858606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400" b="1" dirty="0" smtClean="0">
                <a:solidFill>
                  <a:srgbClr val="92D050"/>
                </a:solidFill>
                <a:ea typeface="Calibri" pitchFamily="34" charset="0"/>
                <a:cs typeface="Times New Roman" pitchFamily="18" charset="0"/>
              </a:rPr>
              <a:t>Предметно – развивающая среда</a:t>
            </a:r>
            <a:r>
              <a:rPr kumimoji="0" lang="ru-RU" sz="4400" b="1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ea typeface="Calibri" pitchFamily="34" charset="0"/>
                <a:cs typeface="Times New Roman" pitchFamily="18" charset="0"/>
              </a:rPr>
              <a:t>  </a:t>
            </a:r>
            <a:endParaRPr kumimoji="0" lang="ru-RU" sz="4400" b="1" u="none" strike="noStrike" cap="none" normalizeH="0" baseline="0" dirty="0" smtClean="0">
              <a:ln>
                <a:noFill/>
              </a:ln>
              <a:solidFill>
                <a:srgbClr val="92D050"/>
              </a:solidFill>
              <a:effectLst/>
              <a:cs typeface="Arial" pitchFamily="34" charset="0"/>
            </a:endParaRPr>
          </a:p>
        </p:txBody>
      </p:sp>
      <p:pic>
        <p:nvPicPr>
          <p:cNvPr id="1026" name="Picture 2" descr="C:\Users\4группа\Desktop\С фэшки Гавриловой Лены\уголки\20160128_16463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98285" y="1448893"/>
            <a:ext cx="5037739" cy="2833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27940"/>
            <a:ext cx="4310437" cy="293006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92898" y="6254751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43934"/>
            <a:ext cx="237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388351"/>
            <a:ext cx="7112000" cy="1361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8" name="Рисунок 7" descr="C:\Users\4группа\Desktop\С фэшки Гавриловой Лены\уголки\2016-09-07 10.27.25 — копия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5400000">
            <a:off x="4056743" y="1981203"/>
            <a:ext cx="5399311" cy="3933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986971" y="55312"/>
            <a:ext cx="625374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ЦЕНТР ФИЗИЧЕСКОГО РАЗВИТИЯ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3294" y="1408953"/>
            <a:ext cx="39333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 smtClean="0">
                <a:solidFill>
                  <a:srgbClr val="FF0000"/>
                </a:solidFill>
              </a:rPr>
              <a:t>Образовательная задача: </a:t>
            </a:r>
            <a:r>
              <a:rPr lang="ru-RU" sz="2400" b="1" dirty="0" smtClean="0"/>
              <a:t>укрепление и охрана здоровья детей</a:t>
            </a:r>
            <a:endParaRPr lang="ru-RU" sz="2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85027">
            <a:off x="7685060" y="-20473"/>
            <a:ext cx="1458939" cy="114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4182607"/>
      </p:ext>
    </p:extLst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H="1">
            <a:off x="0" y="0"/>
            <a:ext cx="3530601" cy="3134925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341835" y="6095094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6" name="Рисунок 5" descr="F:\уголки\20160125_163048.jpg"/>
          <p:cNvPicPr/>
          <p:nvPr/>
        </p:nvPicPr>
        <p:blipFill>
          <a:blip r:embed="rId3" cstate="email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68073" y="3267740"/>
            <a:ext cx="5940425" cy="3341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3338286" y="69707"/>
            <a:ext cx="554445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ПРИРОДНЫЙ ЦЕНТР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947886" y="1240541"/>
            <a:ext cx="519611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Образовательная задача: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расширение познавательного опыта, его использование в трудовой деятельности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7201" y="4669197"/>
            <a:ext cx="2336800" cy="218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2575967"/>
      </p:ext>
    </p:extLst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27940"/>
            <a:ext cx="4310437" cy="2930060"/>
          </a:xfrm>
          <a:prstGeom prst="rect">
            <a:avLst/>
          </a:prstGeom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0" y="154335"/>
            <a:ext cx="818605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ЦЕНТР ИЗОБРАЗИТЕЛЬНОЙ ДЕЯТЕЛЬНОСТИ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856344" y="1153483"/>
            <a:ext cx="3860799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Образовательная задача: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расширение практического опыта, формирование умения работать самостоятельно, </a:t>
            </a:r>
            <a:r>
              <a:rPr lang="ru-RU" sz="24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э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стетическое воспитание детей. 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F:\уголки\20160125_163440 - копия - копия.jpg"/>
          <p:cNvPicPr/>
          <p:nvPr/>
        </p:nvPicPr>
        <p:blipFill>
          <a:blip r:embed="rId3" cstate="email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118265" y="1048871"/>
            <a:ext cx="3483137" cy="55673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05381">
            <a:off x="7897648" y="0"/>
            <a:ext cx="1246352" cy="978416"/>
          </a:xfrm>
          <a:prstGeom prst="rect">
            <a:avLst/>
          </a:prstGeom>
        </p:spPr>
      </p:pic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7201" y="4669197"/>
            <a:ext cx="2336800" cy="21888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H="1">
            <a:off x="0" y="0"/>
            <a:ext cx="3530601" cy="3134925"/>
          </a:xfrm>
          <a:prstGeom prst="rect">
            <a:avLst/>
          </a:prstGeom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3338286" y="-29763"/>
            <a:ext cx="558800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ЦЕНТР ТЕАТРАЛИЗОВАННОЙ ДЕЯТЕЛЬНОСТИ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F:\уголки\20160125_163013 - копия - копия.jpg"/>
          <p:cNvPicPr/>
          <p:nvPr/>
        </p:nvPicPr>
        <p:blipFill>
          <a:blip r:embed="rId4" cstate="email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56759" y="3209684"/>
            <a:ext cx="5940425" cy="3341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628570" y="1154969"/>
            <a:ext cx="551542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Образовательная задача: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расширение познавательного опыта, его использование в театрализованных играх.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708</TotalTime>
  <Words>393</Words>
  <Application>Microsoft Office PowerPoint</Application>
  <PresentationFormat>Экран (4:3)</PresentationFormat>
  <Paragraphs>114</Paragraphs>
  <Slides>31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Arial</vt:lpstr>
      <vt:lpstr>Calibri</vt:lpstr>
      <vt:lpstr>MS Mincho</vt:lpstr>
      <vt:lpstr>Open Sans</vt:lpstr>
      <vt:lpstr>Times New Roman</vt:lpstr>
      <vt:lpstr>Calibri Light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УчебныеПрезентации.РФ</dc:creator>
  <cp:lastModifiedBy>Admin</cp:lastModifiedBy>
  <cp:revision>89</cp:revision>
  <dcterms:created xsi:type="dcterms:W3CDTF">2014-03-14T10:37:25Z</dcterms:created>
  <dcterms:modified xsi:type="dcterms:W3CDTF">2017-01-31T17:47:46Z</dcterms:modified>
</cp:coreProperties>
</file>