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5" r:id="rId2"/>
    <p:sldId id="257" r:id="rId3"/>
    <p:sldId id="273" r:id="rId4"/>
    <p:sldId id="258" r:id="rId5"/>
    <p:sldId id="259" r:id="rId6"/>
    <p:sldId id="275" r:id="rId7"/>
    <p:sldId id="260" r:id="rId8"/>
    <p:sldId id="281" r:id="rId9"/>
    <p:sldId id="276" r:id="rId10"/>
    <p:sldId id="261" r:id="rId11"/>
    <p:sldId id="263" r:id="rId12"/>
    <p:sldId id="267" r:id="rId13"/>
    <p:sldId id="268" r:id="rId14"/>
    <p:sldId id="269" r:id="rId15"/>
    <p:sldId id="270" r:id="rId16"/>
    <p:sldId id="271" r:id="rId17"/>
    <p:sldId id="272" r:id="rId18"/>
    <p:sldId id="277" r:id="rId19"/>
    <p:sldId id="278" r:id="rId20"/>
    <p:sldId id="279" r:id="rId21"/>
    <p:sldId id="280" r:id="rId22"/>
    <p:sldId id="282" r:id="rId23"/>
    <p:sldId id="283" r:id="rId24"/>
    <p:sldId id="284" r:id="rId25"/>
    <p:sldId id="287" r:id="rId26"/>
    <p:sldId id="288" r:id="rId27"/>
    <p:sldId id="289" r:id="rId28"/>
    <p:sldId id="28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84" autoAdjust="0"/>
    <p:restoredTop sz="86325" autoAdjust="0"/>
  </p:normalViewPr>
  <p:slideViewPr>
    <p:cSldViewPr>
      <p:cViewPr varScale="1">
        <p:scale>
          <a:sx n="103" d="100"/>
          <a:sy n="103" d="100"/>
        </p:scale>
        <p:origin x="-90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B9C2-2D84-4BA3-9728-4CAFAF994BF3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F3B34-64EE-4FD5-B584-8861AEBF9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21605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B9C2-2D84-4BA3-9728-4CAFAF994BF3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F3B34-64EE-4FD5-B584-8861AEBF9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7953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B9C2-2D84-4BA3-9728-4CAFAF994BF3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F3B34-64EE-4FD5-B584-8861AEBF9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5564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B9C2-2D84-4BA3-9728-4CAFAF994BF3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F3B34-64EE-4FD5-B584-8861AEBF9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6420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B9C2-2D84-4BA3-9728-4CAFAF994BF3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F3B34-64EE-4FD5-B584-8861AEBF9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223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B9C2-2D84-4BA3-9728-4CAFAF994BF3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F3B34-64EE-4FD5-B584-8861AEBF9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3792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B9C2-2D84-4BA3-9728-4CAFAF994BF3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F3B34-64EE-4FD5-B584-8861AEBF9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160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B9C2-2D84-4BA3-9728-4CAFAF994BF3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F3B34-64EE-4FD5-B584-8861AEBF9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2141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B9C2-2D84-4BA3-9728-4CAFAF994BF3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F3B34-64EE-4FD5-B584-8861AEBF9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2981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B9C2-2D84-4BA3-9728-4CAFAF994BF3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F3B34-64EE-4FD5-B584-8861AEBF9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6948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B9C2-2D84-4BA3-9728-4CAFAF994BF3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F3B34-64EE-4FD5-B584-8861AEBF9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3495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9B9C2-2D84-4BA3-9728-4CAFAF994BF3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F3B34-64EE-4FD5-B584-8861AEBF9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232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45" y="2924944"/>
            <a:ext cx="8513390" cy="3811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1483" y="476672"/>
            <a:ext cx="8294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Муниципальное дошкольное образовательное учреждение «Детский сад № 182»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1420340"/>
            <a:ext cx="450174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Наша 	</a:t>
            </a:r>
            <a:endParaRPr lang="ru-RU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группа №8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89238" y="6274712"/>
            <a:ext cx="51178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Составили: воспитатели гр. № </a:t>
            </a:r>
            <a:r>
              <a:rPr lang="ru-RU" sz="1400" b="1" dirty="0" smtClean="0"/>
              <a:t>8 Логинова </a:t>
            </a:r>
            <a:r>
              <a:rPr lang="ru-RU" sz="1400" b="1" dirty="0"/>
              <a:t>Н. </a:t>
            </a:r>
            <a:r>
              <a:rPr lang="ru-RU" sz="1400" b="1" dirty="0" smtClean="0"/>
              <a:t>Р.  Ковалёва </a:t>
            </a:r>
            <a:r>
              <a:rPr lang="ru-RU" sz="1400" b="1" dirty="0"/>
              <a:t>А. Р.</a:t>
            </a:r>
          </a:p>
        </p:txBody>
      </p:sp>
    </p:spTree>
    <p:extLst>
      <p:ext uri="{BB962C8B-B14F-4D97-AF65-F5344CB8AC3E}">
        <p14:creationId xmlns="" xmlns:p14="http://schemas.microsoft.com/office/powerpoint/2010/main" val="991701271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1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20374"/>
            <a:ext cx="8136904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Центр природы     и</a:t>
            </a:r>
          </a:p>
          <a:p>
            <a:pPr algn="ctr"/>
            <a:r>
              <a:rPr lang="ru-RU" sz="36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экспериментирования</a:t>
            </a:r>
            <a:endParaRPr lang="ru-RU" sz="36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012" y="4244320"/>
            <a:ext cx="2774058" cy="20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15" y="1851522"/>
            <a:ext cx="4140000" cy="2321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788024" y="1412776"/>
            <a:ext cx="374403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i="1" dirty="0" smtClean="0"/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Цели</a:t>
            </a:r>
            <a:r>
              <a:rPr lang="ru-RU" i="1" dirty="0" smtClean="0">
                <a:solidFill>
                  <a:srgbClr val="002060"/>
                </a:solidFill>
              </a:rPr>
              <a:t>: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smtClean="0"/>
              <a:t>-</a:t>
            </a:r>
            <a:r>
              <a:rPr lang="ru-RU" i="1" dirty="0" smtClean="0">
                <a:solidFill>
                  <a:srgbClr val="002060"/>
                </a:solidFill>
              </a:rPr>
              <a:t>обогащать представление детей о многообразии природного мира; - формировать знания и интерес к изменениям в природе;   -учить отличать времена года по их характерным признакам,- определять временные отношения (день – неделя – месяц); 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9225" y="50035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- способствовать формированию образов предметного мира за счет упражнения детей в слиянии чувственной информации со словесным обозначением. 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6625" y="418000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- развивать мышление, зрительную и слуховую память, познавательную активность;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2880252"/>
      </p:ext>
    </p:extLst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90" y="0"/>
            <a:ext cx="920449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476672"/>
            <a:ext cx="8064896" cy="1083374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imes New Roman"/>
              </a:rPr>
              <a:t>Центр  сенсорного  и       					математического  развития.</a:t>
            </a:r>
            <a:endParaRPr lang="ru-RU" sz="28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534591"/>
            <a:ext cx="45055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Цель</a:t>
            </a:r>
            <a:r>
              <a:rPr lang="ru-RU" i="1" dirty="0" smtClean="0">
                <a:solidFill>
                  <a:srgbClr val="002060"/>
                </a:solidFill>
              </a:rPr>
              <a:t>: знакомить с геометрическими </a:t>
            </a:r>
          </a:p>
          <a:p>
            <a:r>
              <a:rPr lang="ru-RU" i="1" dirty="0">
                <a:solidFill>
                  <a:srgbClr val="002060"/>
                </a:solidFill>
              </a:rPr>
              <a:t>ф</a:t>
            </a:r>
            <a:r>
              <a:rPr lang="ru-RU" i="1" dirty="0" smtClean="0">
                <a:solidFill>
                  <a:srgbClr val="002060"/>
                </a:solidFill>
              </a:rPr>
              <a:t>игурами; учить логически мыслить;        проявлять фантазию;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 сравнивать предметы по форме, 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цвету, величине; развивать зрительное 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восприятие и внимание; </a:t>
            </a:r>
          </a:p>
          <a:p>
            <a:pPr algn="r"/>
            <a:r>
              <a:rPr lang="ru-RU" i="1" dirty="0" smtClean="0">
                <a:solidFill>
                  <a:srgbClr val="002060"/>
                </a:solidFill>
              </a:rPr>
              <a:t>развивать мелкую моторику рук.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73" y="1611798"/>
            <a:ext cx="2262187" cy="1438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88898"/>
            <a:ext cx="2316163" cy="1731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935199" y="3565916"/>
            <a:ext cx="2402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rgbClr val="00B050"/>
                </a:solidFill>
              </a:rPr>
              <a:t>Тифлоуголок.</a:t>
            </a:r>
            <a:endParaRPr lang="ru-RU" sz="2800" i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4221088"/>
            <a:ext cx="41782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  Цель:</a:t>
            </a:r>
            <a:r>
              <a:rPr lang="ru-RU" dirty="0" smtClean="0"/>
              <a:t> </a:t>
            </a:r>
            <a:r>
              <a:rPr lang="ru-RU" i="1" dirty="0" smtClean="0">
                <a:solidFill>
                  <a:srgbClr val="002060"/>
                </a:solidFill>
              </a:rPr>
              <a:t>развивать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      зрительное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     восприятие, слуховое </a:t>
            </a:r>
            <a:r>
              <a:rPr lang="ru-RU" i="1" dirty="0">
                <a:solidFill>
                  <a:srgbClr val="002060"/>
                </a:solidFill>
              </a:rPr>
              <a:t>восприятие </a:t>
            </a:r>
            <a:endParaRPr lang="ru-RU" i="1" dirty="0" smtClean="0">
              <a:solidFill>
                <a:srgbClr val="002060"/>
              </a:solidFill>
            </a:endParaRPr>
          </a:p>
          <a:p>
            <a:r>
              <a:rPr lang="ru-RU" i="1" dirty="0" smtClean="0">
                <a:solidFill>
                  <a:srgbClr val="002060"/>
                </a:solidFill>
              </a:rPr>
              <a:t>  слабовидящих </a:t>
            </a:r>
            <a:r>
              <a:rPr lang="ru-RU" i="1" dirty="0">
                <a:solidFill>
                  <a:srgbClr val="002060"/>
                </a:solidFill>
              </a:rPr>
              <a:t>детей, </a:t>
            </a:r>
            <a:r>
              <a:rPr lang="ru-RU" i="1" dirty="0" smtClean="0">
                <a:solidFill>
                  <a:srgbClr val="002060"/>
                </a:solidFill>
              </a:rPr>
              <a:t>мелкую моторику; </a:t>
            </a:r>
            <a:r>
              <a:rPr lang="ru-RU" i="1" dirty="0">
                <a:solidFill>
                  <a:srgbClr val="002060"/>
                </a:solidFill>
              </a:rPr>
              <a:t>активизировать и стимулировать зрительные </a:t>
            </a:r>
            <a:r>
              <a:rPr lang="ru-RU" i="1" dirty="0" smtClean="0">
                <a:solidFill>
                  <a:srgbClr val="002060"/>
                </a:solidFill>
              </a:rPr>
              <a:t>функции; </a:t>
            </a:r>
            <a:r>
              <a:rPr lang="ru-RU" i="1" dirty="0">
                <a:solidFill>
                  <a:srgbClr val="002060"/>
                </a:solidFill>
              </a:rPr>
              <a:t>формировать бинокулярное </a:t>
            </a:r>
            <a:r>
              <a:rPr lang="ru-RU" i="1" dirty="0" smtClean="0">
                <a:solidFill>
                  <a:srgbClr val="002060"/>
                </a:solidFill>
              </a:rPr>
              <a:t>зрение.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0858" y="4092173"/>
            <a:ext cx="356400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634668836"/>
      </p:ext>
    </p:extLst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Анна\Pictures\972ab85c0d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286" b="6548"/>
          <a:stretch/>
        </p:blipFill>
        <p:spPr bwMode="auto">
          <a:xfrm>
            <a:off x="683568" y="332656"/>
            <a:ext cx="7560839" cy="5976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3" y="980728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Речевое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развитие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1972330"/>
            <a:ext cx="3114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rgbClr val="002060"/>
                </a:solidFill>
              </a:rPr>
              <a:t>Центр детской книги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72363" y="2858414"/>
            <a:ext cx="3372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rgbClr val="002060"/>
                </a:solidFill>
              </a:rPr>
              <a:t>Логопедический уголок</a:t>
            </a:r>
          </a:p>
        </p:txBody>
      </p:sp>
    </p:spTree>
    <p:extLst>
      <p:ext uri="{BB962C8B-B14F-4D97-AF65-F5344CB8AC3E}">
        <p14:creationId xmlns="" xmlns:p14="http://schemas.microsoft.com/office/powerpoint/2010/main" val="756624375"/>
      </p:ext>
    </p:extLst>
  </p:cSld>
  <p:clrMapOvr>
    <a:masterClrMapping/>
  </p:clrMapOvr>
  <p:transition spd="slow" advClick="0" advTm="5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DSC04193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12160" y="1315860"/>
            <a:ext cx="2447925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691680" y="605637"/>
            <a:ext cx="489646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b="1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Центр детской книги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315860"/>
            <a:ext cx="5328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Цель: </a:t>
            </a:r>
            <a:r>
              <a:rPr lang="ru-RU" i="1" dirty="0" smtClean="0">
                <a:solidFill>
                  <a:srgbClr val="002060"/>
                </a:solidFill>
              </a:rPr>
              <a:t>формировать интерес </a:t>
            </a:r>
            <a:r>
              <a:rPr lang="ru-RU" i="1" dirty="0">
                <a:solidFill>
                  <a:srgbClr val="002060"/>
                </a:solidFill>
              </a:rPr>
              <a:t>к книге, </a:t>
            </a:r>
            <a:r>
              <a:rPr lang="ru-RU" i="1" dirty="0" smtClean="0">
                <a:solidFill>
                  <a:srgbClr val="002060"/>
                </a:solidFill>
              </a:rPr>
              <a:t>умение </a:t>
            </a:r>
            <a:r>
              <a:rPr lang="ru-RU" i="1" dirty="0">
                <a:solidFill>
                  <a:srgbClr val="002060"/>
                </a:solidFill>
              </a:rPr>
              <a:t>обращаться с </a:t>
            </a:r>
            <a:r>
              <a:rPr lang="ru-RU" i="1" dirty="0" smtClean="0">
                <a:solidFill>
                  <a:srgbClr val="002060"/>
                </a:solidFill>
              </a:rPr>
              <a:t>книгой;  </a:t>
            </a:r>
            <a:r>
              <a:rPr lang="ru-RU" i="1" dirty="0">
                <a:solidFill>
                  <a:srgbClr val="002060"/>
                </a:solidFill>
              </a:rPr>
              <a:t>приучать детей слушать сказки, рассказы </a:t>
            </a:r>
            <a:r>
              <a:rPr lang="ru-RU" i="1" dirty="0" smtClean="0">
                <a:solidFill>
                  <a:srgbClr val="002060"/>
                </a:solidFill>
              </a:rPr>
              <a:t>стихотворения; </a:t>
            </a:r>
            <a:r>
              <a:rPr lang="ru-RU" i="1" dirty="0">
                <a:solidFill>
                  <a:srgbClr val="002060"/>
                </a:solidFill>
              </a:rPr>
              <a:t>развивать интерес к иллюстрированным </a:t>
            </a:r>
            <a:r>
              <a:rPr lang="ru-RU" i="1" dirty="0" smtClean="0">
                <a:solidFill>
                  <a:srgbClr val="002060"/>
                </a:solidFill>
              </a:rPr>
              <a:t>книгам.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98" y="2541410"/>
            <a:ext cx="3779837" cy="2120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755576" y="3601860"/>
            <a:ext cx="78843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2060"/>
                </a:solidFill>
              </a:rPr>
              <a:t>                                           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smtClean="0">
                <a:solidFill>
                  <a:srgbClr val="002060"/>
                </a:solidFill>
              </a:rPr>
              <a:t>                                                    Задача</a:t>
            </a:r>
            <a:r>
              <a:rPr lang="ru-RU" i="1" dirty="0" smtClean="0">
                <a:solidFill>
                  <a:srgbClr val="002060"/>
                </a:solidFill>
              </a:rPr>
              <a:t> тактильной </a:t>
            </a:r>
            <a:r>
              <a:rPr lang="ru-RU" i="1" dirty="0">
                <a:solidFill>
                  <a:srgbClr val="002060"/>
                </a:solidFill>
              </a:rPr>
              <a:t>книги — </a:t>
            </a:r>
            <a:endParaRPr lang="ru-RU" i="1" dirty="0" smtClean="0">
              <a:solidFill>
                <a:srgbClr val="002060"/>
              </a:solidFill>
            </a:endParaRPr>
          </a:p>
          <a:p>
            <a:pPr algn="r"/>
            <a:r>
              <a:rPr lang="ru-RU" i="1" dirty="0" smtClean="0">
                <a:solidFill>
                  <a:srgbClr val="002060"/>
                </a:solidFill>
              </a:rPr>
              <a:t>сблизить </a:t>
            </a:r>
            <a:r>
              <a:rPr lang="ru-RU" i="1" dirty="0">
                <a:solidFill>
                  <a:srgbClr val="002060"/>
                </a:solidFill>
              </a:rPr>
              <a:t>слабовидящего ребёнка с </a:t>
            </a:r>
            <a:endParaRPr lang="ru-RU" i="1" dirty="0" smtClean="0">
              <a:solidFill>
                <a:srgbClr val="002060"/>
              </a:solidFill>
            </a:endParaRPr>
          </a:p>
          <a:p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smtClean="0">
                <a:solidFill>
                  <a:srgbClr val="002060"/>
                </a:solidFill>
              </a:rPr>
              <a:t>                                                                      миром,  используя остаток зрения;</a:t>
            </a:r>
          </a:p>
          <a:p>
            <a:pPr algn="r"/>
            <a:r>
              <a:rPr lang="ru-RU" i="1" dirty="0" smtClean="0">
                <a:solidFill>
                  <a:srgbClr val="002060"/>
                </a:solidFill>
              </a:rPr>
              <a:t> </a:t>
            </a:r>
            <a:r>
              <a:rPr lang="ru-RU" i="1" dirty="0">
                <a:solidFill>
                  <a:srgbClr val="002060"/>
                </a:solidFill>
              </a:rPr>
              <a:t>упражнять совместную работу глаз и </a:t>
            </a:r>
            <a:r>
              <a:rPr lang="ru-RU" i="1" dirty="0" smtClean="0">
                <a:solidFill>
                  <a:srgbClr val="002060"/>
                </a:solidFill>
              </a:rPr>
              <a:t>рук ; 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способствовать </a:t>
            </a:r>
            <a:r>
              <a:rPr lang="ru-RU" i="1" dirty="0">
                <a:solidFill>
                  <a:srgbClr val="002060"/>
                </a:solidFill>
              </a:rPr>
              <a:t>развитию сенсорных </a:t>
            </a:r>
            <a:r>
              <a:rPr lang="ru-RU" i="1" dirty="0" smtClean="0">
                <a:solidFill>
                  <a:srgbClr val="002060"/>
                </a:solidFill>
              </a:rPr>
              <a:t>и </a:t>
            </a:r>
            <a:r>
              <a:rPr lang="ru-RU" i="1" dirty="0">
                <a:solidFill>
                  <a:srgbClr val="002060"/>
                </a:solidFill>
              </a:rPr>
              <a:t>умственных способностей дошкольника, </a:t>
            </a:r>
            <a:r>
              <a:rPr lang="ru-RU" i="1" dirty="0" smtClean="0">
                <a:solidFill>
                  <a:srgbClr val="002060"/>
                </a:solidFill>
              </a:rPr>
              <a:t>его </a:t>
            </a:r>
            <a:r>
              <a:rPr lang="ru-RU" i="1" dirty="0">
                <a:solidFill>
                  <a:srgbClr val="002060"/>
                </a:solidFill>
              </a:rPr>
              <a:t>абстрактного мышления, что весьма ценно для формирования компенсаторных навыков познания окружающего мира, </a:t>
            </a:r>
            <a:r>
              <a:rPr lang="ru-RU" i="1" dirty="0" smtClean="0">
                <a:solidFill>
                  <a:srgbClr val="002060"/>
                </a:solidFill>
              </a:rPr>
              <a:t>формированию </a:t>
            </a:r>
            <a:r>
              <a:rPr lang="ru-RU" i="1" dirty="0">
                <a:solidFill>
                  <a:srgbClr val="002060"/>
                </a:solidFill>
              </a:rPr>
              <a:t>у обучающегося инт</a:t>
            </a:r>
            <a:r>
              <a:rPr lang="ru-RU" sz="1600" i="1" dirty="0">
                <a:solidFill>
                  <a:srgbClr val="002060"/>
                </a:solidFill>
              </a:rPr>
              <a:t>ереса к </a:t>
            </a:r>
            <a:r>
              <a:rPr lang="ru-RU" sz="1600" i="1" dirty="0" smtClean="0">
                <a:solidFill>
                  <a:srgbClr val="002060"/>
                </a:solidFill>
              </a:rPr>
              <a:t>чтению.</a:t>
            </a:r>
            <a:endParaRPr lang="ru-RU" sz="16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9726189"/>
      </p:ext>
    </p:extLst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145516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/>
              <a:t> </a:t>
            </a:r>
            <a:r>
              <a:rPr lang="ru-RU" b="1" i="1" dirty="0" smtClean="0">
                <a:solidFill>
                  <a:srgbClr val="002060"/>
                </a:solidFill>
              </a:rPr>
              <a:t>Цель </a:t>
            </a:r>
            <a:r>
              <a:rPr lang="ru-RU" i="1" dirty="0" smtClean="0">
                <a:solidFill>
                  <a:srgbClr val="002060"/>
                </a:solidFill>
              </a:rPr>
              <a:t>- создание условий: </a:t>
            </a:r>
            <a:r>
              <a:rPr lang="ru-RU" i="1" dirty="0">
                <a:solidFill>
                  <a:srgbClr val="002060"/>
                </a:solidFill>
              </a:rPr>
              <a:t>для коррекции отклонений в </a:t>
            </a:r>
            <a:r>
              <a:rPr lang="ru-RU" i="1" dirty="0" smtClean="0">
                <a:solidFill>
                  <a:srgbClr val="002060"/>
                </a:solidFill>
              </a:rPr>
              <a:t>развитии речи у детей с нарушением зрения, для </a:t>
            </a:r>
            <a:r>
              <a:rPr lang="ru-RU" i="1" dirty="0">
                <a:solidFill>
                  <a:srgbClr val="002060"/>
                </a:solidFill>
              </a:rPr>
              <a:t>стимуляции речевой деятельности и речевого </a:t>
            </a:r>
            <a:r>
              <a:rPr lang="ru-RU" i="1" dirty="0" smtClean="0">
                <a:solidFill>
                  <a:srgbClr val="002060"/>
                </a:solidFill>
              </a:rPr>
              <a:t>общения;  - развитие </a:t>
            </a:r>
            <a:r>
              <a:rPr lang="ru-RU" i="1" dirty="0">
                <a:solidFill>
                  <a:srgbClr val="002060"/>
                </a:solidFill>
              </a:rPr>
              <a:t>фонематического восприятия, произносительных навыков, слухового внимания, вербальной памяти, артикуляционной </a:t>
            </a:r>
            <a:r>
              <a:rPr lang="ru-RU" i="1" dirty="0" smtClean="0">
                <a:solidFill>
                  <a:srgbClr val="002060"/>
                </a:solidFill>
              </a:rPr>
              <a:t>моторики</a:t>
            </a:r>
            <a:r>
              <a:rPr lang="ru-RU" i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59631" y="764704"/>
            <a:ext cx="6336705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Логопедический уголок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941168"/>
            <a:ext cx="1201441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89040"/>
            <a:ext cx="3120768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Рисунок 7" descr="C:\Users\детский сад\AppData\Local\Microsoft\Windows\INetCache\Content.Word\IMG_2052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7544" y="1484784"/>
            <a:ext cx="3686175" cy="207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детский сад\AppData\Local\Microsoft\Windows\INetCache\Content.Word\IMG_2059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5400000">
            <a:off x="899593" y="3789042"/>
            <a:ext cx="2520279" cy="2376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19726189"/>
      </p:ext>
    </p:extLst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-18978"/>
            <a:ext cx="921600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нна\Pictures\972ab85c0d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373" b="6841"/>
          <a:stretch/>
        </p:blipFill>
        <p:spPr bwMode="auto">
          <a:xfrm>
            <a:off x="635403" y="350022"/>
            <a:ext cx="7336100" cy="61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7287" y="620688"/>
            <a:ext cx="51845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Социально-    коммуникативное         развитие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2090538"/>
            <a:ext cx="4383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rgbClr val="002060"/>
                </a:solidFill>
              </a:rPr>
              <a:t>Центр сюжетно - ролевых </a:t>
            </a:r>
            <a:r>
              <a:rPr lang="ru-RU" sz="2400" i="1" dirty="0" smtClean="0">
                <a:solidFill>
                  <a:srgbClr val="002060"/>
                </a:solidFill>
              </a:rPr>
              <a:t>игр</a:t>
            </a:r>
            <a:endParaRPr lang="ru-RU" sz="2400" i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7287" y="2708920"/>
            <a:ext cx="48908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rgbClr val="002060"/>
                </a:solidFill>
              </a:rPr>
              <a:t>Центр </a:t>
            </a:r>
            <a:r>
              <a:rPr lang="ru-RU" sz="2400" i="1" dirty="0" smtClean="0">
                <a:solidFill>
                  <a:srgbClr val="002060"/>
                </a:solidFill>
              </a:rPr>
              <a:t>театральной деятельности</a:t>
            </a:r>
            <a:endParaRPr lang="ru-RU" sz="2400" i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4556" y="3682222"/>
            <a:ext cx="24923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i="1" dirty="0" smtClean="0">
              <a:solidFill>
                <a:srgbClr val="002060"/>
              </a:solidFill>
            </a:endParaRPr>
          </a:p>
          <a:p>
            <a:r>
              <a:rPr lang="ru-RU" sz="2400" i="1" dirty="0" smtClean="0">
                <a:solidFill>
                  <a:srgbClr val="002060"/>
                </a:solidFill>
              </a:rPr>
              <a:t>Уголок дежурных</a:t>
            </a:r>
            <a:endParaRPr lang="ru-RU" sz="2400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04556" y="4380506"/>
            <a:ext cx="33470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i="1" dirty="0" smtClean="0">
              <a:solidFill>
                <a:srgbClr val="002060"/>
              </a:solidFill>
            </a:endParaRPr>
          </a:p>
          <a:p>
            <a:r>
              <a:rPr lang="ru-RU" sz="2400" i="1" dirty="0" smtClean="0">
                <a:solidFill>
                  <a:srgbClr val="002060"/>
                </a:solidFill>
              </a:rPr>
              <a:t>Уголок «Безопасность»</a:t>
            </a:r>
            <a:endParaRPr lang="ru-RU" sz="2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9726189"/>
      </p:ext>
    </p:extLst>
  </p:cSld>
  <p:clrMapOvr>
    <a:masterClrMapping/>
  </p:clrMapOvr>
  <p:transition spd="slow" advClick="0" advTm="5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20688"/>
            <a:ext cx="748883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 Центр сюжетно - ролевых </a:t>
            </a:r>
            <a:r>
              <a:rPr lang="ru-RU" sz="36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игр</a:t>
            </a:r>
            <a:endParaRPr lang="ru-RU" sz="36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267019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Цель:</a:t>
            </a:r>
            <a:r>
              <a:rPr lang="ru-RU" dirty="0" smtClean="0"/>
              <a:t> </a:t>
            </a:r>
            <a:r>
              <a:rPr lang="ru-RU" i="1" dirty="0">
                <a:solidFill>
                  <a:srgbClr val="002060"/>
                </a:solidFill>
              </a:rPr>
              <a:t>формировать ролевые действия, коммуникативные навыки в игре, развивать подражательность и творческие </a:t>
            </a:r>
            <a:r>
              <a:rPr lang="ru-RU" i="1" dirty="0" smtClean="0">
                <a:solidFill>
                  <a:srgbClr val="002060"/>
                </a:solidFill>
              </a:rPr>
              <a:t>способности; обогащать </a:t>
            </a:r>
            <a:r>
              <a:rPr lang="ru-RU" i="1" dirty="0">
                <a:solidFill>
                  <a:srgbClr val="002060"/>
                </a:solidFill>
              </a:rPr>
              <a:t>личный игровой опыт, помогать осваивать новые игровые действия </a:t>
            </a:r>
            <a:r>
              <a:rPr lang="ru-RU" i="1" dirty="0"/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20888"/>
            <a:ext cx="1543050" cy="1719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467544" y="2132856"/>
            <a:ext cx="18929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C00000"/>
                </a:solidFill>
              </a:rPr>
              <a:t>«Парикмахерская»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65104"/>
            <a:ext cx="1749302" cy="18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3491880" y="4005064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«</a:t>
            </a:r>
            <a:r>
              <a:rPr lang="ru-RU" sz="1600" i="1" dirty="0">
                <a:solidFill>
                  <a:srgbClr val="C00000"/>
                </a:solidFill>
              </a:rPr>
              <a:t>Магазин»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4221088"/>
            <a:ext cx="13955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FF0000"/>
                </a:solidFill>
              </a:rPr>
              <a:t>«Больница»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81128"/>
            <a:ext cx="1562787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7476734" y="3186081"/>
            <a:ext cx="9348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solidFill>
                  <a:srgbClr val="C00000"/>
                </a:solidFill>
              </a:rPr>
              <a:t>«Семья»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4632951"/>
            <a:ext cx="2255430" cy="169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60" y="2566762"/>
            <a:ext cx="1602974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Рисунок 13" descr="E:\среда\DSC04197.JPG"/>
          <p:cNvPicPr/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059832" y="2492896"/>
            <a:ext cx="1800200" cy="1557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3419872" y="2132856"/>
            <a:ext cx="10693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solidFill>
                  <a:srgbClr val="C00000"/>
                </a:solidFill>
              </a:rPr>
              <a:t>«Ателье»</a:t>
            </a:r>
            <a:endParaRPr lang="ru-RU" sz="1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9726189"/>
      </p:ext>
    </p:extLst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00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3" y="652046"/>
            <a:ext cx="7992887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b="1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Центр</a:t>
            </a:r>
            <a:r>
              <a:rPr lang="ru-RU" sz="2800" b="1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8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36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театральной </a:t>
            </a:r>
          </a:p>
          <a:p>
            <a:pPr algn="r"/>
            <a:r>
              <a:rPr lang="ru-RU" sz="36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деятельности</a:t>
            </a:r>
            <a:endParaRPr lang="ru-RU" sz="3600" b="1" cap="all" dirty="0">
              <a:ln/>
              <a:solidFill>
                <a:srgbClr val="00B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857943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Цель:</a:t>
            </a:r>
            <a:r>
              <a:rPr lang="ru-RU" dirty="0"/>
              <a:t> </a:t>
            </a:r>
            <a:r>
              <a:rPr lang="ru-RU" i="1" dirty="0">
                <a:solidFill>
                  <a:srgbClr val="002060"/>
                </a:solidFill>
              </a:rPr>
              <a:t>развитие творчества детей на основе литературных произведений, формирование умения ставить несложные представления, развитие интереса к театрально </a:t>
            </a:r>
            <a:r>
              <a:rPr lang="ru-RU" i="1" dirty="0" smtClean="0">
                <a:solidFill>
                  <a:srgbClr val="002060"/>
                </a:solidFill>
              </a:rPr>
              <a:t>– игровой деятельности</a:t>
            </a:r>
            <a:r>
              <a:rPr lang="ru-RU" sz="1600" i="1" dirty="0" smtClean="0">
                <a:solidFill>
                  <a:srgbClr val="002060"/>
                </a:solidFill>
              </a:rPr>
              <a:t>.</a:t>
            </a:r>
            <a:endParaRPr lang="ru-RU" sz="1600" i="1" dirty="0">
              <a:solidFill>
                <a:srgbClr val="00206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560" y="2924944"/>
            <a:ext cx="2952651" cy="1858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209" y="5345793"/>
            <a:ext cx="1335063" cy="10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lenovo\Desktop\уголок\IMG_20160211_080853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419872" y="3933056"/>
            <a:ext cx="2592288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852936"/>
            <a:ext cx="2592288" cy="1944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0" y="5373216"/>
            <a:ext cx="1335063" cy="10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19726189"/>
      </p:ext>
    </p:extLst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616692"/>
            <a:ext cx="352839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Уголок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дежурных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9572" y="1138435"/>
            <a:ext cx="770485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2060"/>
                </a:solidFill>
              </a:rPr>
              <a:t>Цель:</a:t>
            </a:r>
            <a:r>
              <a:rPr lang="ru-RU" dirty="0" smtClean="0"/>
              <a:t>  </a:t>
            </a:r>
            <a:r>
              <a:rPr lang="ru-RU" sz="1600" i="1" dirty="0">
                <a:solidFill>
                  <a:srgbClr val="002060"/>
                </a:solidFill>
              </a:rPr>
              <a:t>формировать умения выполнять обязанности </a:t>
            </a:r>
            <a:r>
              <a:rPr lang="ru-RU" sz="1600" i="1" dirty="0" smtClean="0">
                <a:solidFill>
                  <a:srgbClr val="002060"/>
                </a:solidFill>
              </a:rPr>
              <a:t>дежурных; воспитывать </a:t>
            </a:r>
            <a:r>
              <a:rPr lang="ru-RU" sz="1600" i="1" dirty="0">
                <a:solidFill>
                  <a:srgbClr val="002060"/>
                </a:solidFill>
              </a:rPr>
              <a:t>положительное отношение к труду, </a:t>
            </a:r>
            <a:r>
              <a:rPr lang="ru-RU" sz="1600" i="1" dirty="0" smtClean="0">
                <a:solidFill>
                  <a:srgbClr val="002060"/>
                </a:solidFill>
              </a:rPr>
              <a:t>самостоятельность; </a:t>
            </a:r>
            <a:r>
              <a:rPr lang="ru-RU" sz="1600" i="1" dirty="0">
                <a:solidFill>
                  <a:srgbClr val="002060"/>
                </a:solidFill>
              </a:rPr>
              <a:t>формировать ответственное отношение за порученное </a:t>
            </a:r>
            <a:r>
              <a:rPr lang="ru-RU" sz="1600" i="1" dirty="0" smtClean="0">
                <a:solidFill>
                  <a:srgbClr val="002060"/>
                </a:solidFill>
              </a:rPr>
              <a:t>дело; </a:t>
            </a:r>
            <a:r>
              <a:rPr lang="ru-RU" sz="1600" i="1" dirty="0">
                <a:solidFill>
                  <a:srgbClr val="002060"/>
                </a:solidFill>
              </a:rPr>
              <a:t>воспитывать заботу друг о друге, желание оказать помощь помощнику воспитателя, работать аккуратно и </a:t>
            </a:r>
            <a:r>
              <a:rPr lang="ru-RU" sz="1600" i="1" dirty="0" smtClean="0">
                <a:solidFill>
                  <a:srgbClr val="002060"/>
                </a:solidFill>
              </a:rPr>
              <a:t>старательно.</a:t>
            </a:r>
            <a:endParaRPr lang="ru-RU" sz="1600" i="1" dirty="0">
              <a:solidFill>
                <a:srgbClr val="00206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892" y="4404117"/>
            <a:ext cx="2592636" cy="19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3755909" y="2492652"/>
            <a:ext cx="4348113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Уголок «Безопасность»</a:t>
            </a:r>
            <a:endParaRPr lang="ru-RU" sz="28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2951946"/>
            <a:ext cx="58862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rgbClr val="002060"/>
                </a:solidFill>
              </a:rPr>
              <a:t>Цель: -формировать представления об </a:t>
            </a:r>
            <a:r>
              <a:rPr lang="ru-RU" sz="1600" i="1" dirty="0">
                <a:solidFill>
                  <a:srgbClr val="002060"/>
                </a:solidFill>
              </a:rPr>
              <a:t>опасных для человека и окружающего мира природы ситуациях и способах поведения в них; </a:t>
            </a:r>
            <a:r>
              <a:rPr lang="ru-RU" sz="1600" i="1" dirty="0" smtClean="0">
                <a:solidFill>
                  <a:srgbClr val="002060"/>
                </a:solidFill>
              </a:rPr>
              <a:t>-передавать </a:t>
            </a:r>
            <a:r>
              <a:rPr lang="ru-RU" sz="1600" i="1" dirty="0">
                <a:solidFill>
                  <a:srgbClr val="002060"/>
                </a:solidFill>
              </a:rPr>
              <a:t>детям </a:t>
            </a:r>
            <a:r>
              <a:rPr lang="ru-RU" sz="1600" i="1" dirty="0" smtClean="0">
                <a:solidFill>
                  <a:srgbClr val="002060"/>
                </a:solidFill>
              </a:rPr>
              <a:t>знания </a:t>
            </a:r>
            <a:r>
              <a:rPr lang="ru-RU" sz="1600" i="1" dirty="0">
                <a:solidFill>
                  <a:srgbClr val="002060"/>
                </a:solidFill>
              </a:rPr>
              <a:t>о правилах безопасности дорожного движения в качестве пешехода и пассажира транспортного </a:t>
            </a:r>
            <a:r>
              <a:rPr lang="ru-RU" sz="1600" i="1" dirty="0" smtClean="0">
                <a:solidFill>
                  <a:srgbClr val="002060"/>
                </a:solidFill>
              </a:rPr>
              <a:t>средства.</a:t>
            </a:r>
            <a:endParaRPr lang="ru-RU" sz="1600" i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581128"/>
            <a:ext cx="1273158" cy="176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2116137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Рисунок 9" descr="C:\Users\детский сад\AppData\Local\Microsoft\Windows\INetCache\Content.Word\IMG_2053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07904" y="4437112"/>
            <a:ext cx="2016224" cy="1908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30817298"/>
      </p:ext>
    </p:extLst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Анна\Pictures\972ab85c0d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143" b="6294"/>
          <a:stretch/>
        </p:blipFill>
        <p:spPr bwMode="auto">
          <a:xfrm>
            <a:off x="748170" y="548680"/>
            <a:ext cx="7704857" cy="5904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3" y="836712"/>
            <a:ext cx="4464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Художественно – эстетическое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развитие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752564"/>
            <a:ext cx="4896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002060"/>
                </a:solidFill>
              </a:rPr>
              <a:t>Центр изодеятельности </a:t>
            </a:r>
            <a:endParaRPr lang="ru-RU" sz="2400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i="1" dirty="0" smtClean="0">
                <a:solidFill>
                  <a:srgbClr val="002060"/>
                </a:solidFill>
              </a:rPr>
              <a:t>«</a:t>
            </a:r>
            <a:r>
              <a:rPr lang="ru-RU" sz="2400" i="1" dirty="0">
                <a:solidFill>
                  <a:srgbClr val="002060"/>
                </a:solidFill>
              </a:rPr>
              <a:t>Умелые руки»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26258" y="2934236"/>
            <a:ext cx="71267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002060"/>
                </a:solidFill>
              </a:rPr>
              <a:t>Центр </a:t>
            </a:r>
          </a:p>
          <a:p>
            <a:r>
              <a:rPr lang="ru-RU" sz="2400" i="1" dirty="0" smtClean="0">
                <a:solidFill>
                  <a:srgbClr val="002060"/>
                </a:solidFill>
              </a:rPr>
              <a:t>   строительно - конструктивных </a:t>
            </a:r>
          </a:p>
          <a:p>
            <a:pPr algn="ctr"/>
            <a:r>
              <a:rPr lang="ru-RU" sz="2400" i="1" dirty="0" smtClean="0">
                <a:solidFill>
                  <a:srgbClr val="002060"/>
                </a:solidFill>
              </a:rPr>
              <a:t>                    игр</a:t>
            </a:r>
            <a:r>
              <a:rPr lang="ru-RU" sz="2400" i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58642" y="4463657"/>
            <a:ext cx="2506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rgbClr val="002060"/>
                </a:solidFill>
              </a:rPr>
              <a:t>Центр «Музыка»</a:t>
            </a:r>
          </a:p>
        </p:txBody>
      </p:sp>
    </p:spTree>
    <p:extLst>
      <p:ext uri="{BB962C8B-B14F-4D97-AF65-F5344CB8AC3E}">
        <p14:creationId xmlns="" xmlns:p14="http://schemas.microsoft.com/office/powerpoint/2010/main" val="130817298"/>
      </p:ext>
    </p:extLst>
  </p:cSld>
  <p:clrMapOvr>
    <a:masterClrMapping/>
  </p:clrMapOvr>
  <p:transition spd="slow" advClick="0" advTm="5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7"/>
            <a:ext cx="9144000" cy="697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00672"/>
            <a:ext cx="1364236" cy="190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31753" y="1017178"/>
            <a:ext cx="43562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   </a:t>
            </a:r>
          </a:p>
          <a:p>
            <a:r>
              <a:rPr lang="ru-RU" sz="1600" dirty="0" smtClean="0"/>
              <a:t>Логинова Наталья Рудольфовна</a:t>
            </a:r>
            <a:r>
              <a:rPr lang="ru-RU" sz="1600" dirty="0"/>
              <a:t>, </a:t>
            </a:r>
            <a:r>
              <a:rPr lang="ru-RU" sz="1600" dirty="0" smtClean="0"/>
              <a:t>воспитатель. </a:t>
            </a:r>
            <a:endParaRPr lang="ru-RU" sz="1600" dirty="0"/>
          </a:p>
          <a:p>
            <a:r>
              <a:rPr lang="ru-RU" sz="1600" dirty="0" smtClean="0"/>
              <a:t> Образование: высшее.                                Квалификационная  категория:  высшая</a:t>
            </a:r>
            <a:endParaRPr lang="ru-RU" sz="16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01" y="548678"/>
            <a:ext cx="7632848" cy="93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20" y="1485675"/>
            <a:ext cx="1476000" cy="2193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2915816" y="2780928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Ковалева Анна </a:t>
            </a:r>
            <a:r>
              <a:rPr lang="ru-RU" sz="1600" dirty="0" smtClean="0"/>
              <a:t>Рудольфовна, воспитатель</a:t>
            </a:r>
            <a:r>
              <a:rPr lang="ru-RU" sz="1600" dirty="0"/>
              <a:t>.</a:t>
            </a:r>
            <a:r>
              <a:rPr lang="ru-RU" sz="1600" dirty="0" smtClean="0"/>
              <a:t> </a:t>
            </a:r>
            <a:r>
              <a:rPr lang="ru-RU" sz="1600" dirty="0"/>
              <a:t>Образование: высшее.  </a:t>
            </a:r>
            <a:endParaRPr lang="ru-RU" sz="1600" dirty="0" smtClean="0"/>
          </a:p>
          <a:p>
            <a:r>
              <a:rPr lang="ru-RU" sz="1600" dirty="0"/>
              <a:t>Квалификационная категория</a:t>
            </a:r>
            <a:r>
              <a:rPr lang="ru-RU" sz="1600" dirty="0" smtClean="0"/>
              <a:t>: первая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9028" y="4581128"/>
            <a:ext cx="30438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/>
              <a:t>Абрамова Мария Сергеевна, </a:t>
            </a:r>
            <a:endParaRPr lang="ru-RU" sz="1600" dirty="0"/>
          </a:p>
          <a:p>
            <a:pPr algn="ctr"/>
            <a:r>
              <a:rPr lang="ru-RU" sz="1600" dirty="0"/>
              <a:t>учитель – </a:t>
            </a:r>
            <a:r>
              <a:rPr lang="ru-RU" sz="1600" dirty="0" smtClean="0"/>
              <a:t>дефектолог. </a:t>
            </a:r>
            <a:endParaRPr lang="ru-RU" sz="1600" dirty="0"/>
          </a:p>
          <a:p>
            <a:r>
              <a:rPr lang="ru-RU" sz="1600" dirty="0"/>
              <a:t>Образование: высшее.  </a:t>
            </a:r>
          </a:p>
          <a:p>
            <a:endParaRPr lang="ru-RU" sz="1600" dirty="0" smtClean="0"/>
          </a:p>
          <a:p>
            <a:pPr algn="r"/>
            <a:r>
              <a:rPr lang="ru-RU" sz="1600" dirty="0" smtClean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4542751"/>
            <a:ext cx="288048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Громова Ольга Борисовна, учитель логопед.</a:t>
            </a:r>
          </a:p>
          <a:p>
            <a:r>
              <a:rPr lang="ru-RU" sz="1600" dirty="0"/>
              <a:t>Образование: высшее.  </a:t>
            </a:r>
          </a:p>
          <a:p>
            <a:pPr algn="ctr"/>
            <a:r>
              <a:rPr lang="ru-RU" sz="1600" dirty="0"/>
              <a:t>Квалификационная категория: первая</a:t>
            </a:r>
          </a:p>
          <a:p>
            <a:endParaRPr lang="ru-RU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19" y="4223940"/>
            <a:ext cx="1640141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Рисунок 11" descr="abramov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2276872"/>
            <a:ext cx="1622900" cy="2318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091506802"/>
      </p:ext>
    </p:extLst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6179" y="764704"/>
            <a:ext cx="7992888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Центр изодеятельности </a:t>
            </a:r>
            <a:endParaRPr lang="ru-RU" sz="36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36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«Умелые руки»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90657"/>
            <a:ext cx="2054225" cy="2432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72892" y="5054294"/>
            <a:ext cx="1146175" cy="1268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067" y="1965033"/>
            <a:ext cx="2187000" cy="29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683568" y="1965033"/>
            <a:ext cx="54726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Цель:</a:t>
            </a:r>
            <a:r>
              <a:rPr lang="ru-RU" i="1" dirty="0" smtClean="0">
                <a:solidFill>
                  <a:srgbClr val="002060"/>
                </a:solidFill>
              </a:rPr>
              <a:t> помочь  </a:t>
            </a:r>
            <a:r>
              <a:rPr lang="ru-RU" i="1" dirty="0">
                <a:solidFill>
                  <a:srgbClr val="002060"/>
                </a:solidFill>
              </a:rPr>
              <a:t>исправить недостаток в развитии сферы образов предметов у </a:t>
            </a:r>
            <a:r>
              <a:rPr lang="ru-RU" i="1" dirty="0" smtClean="0">
                <a:solidFill>
                  <a:srgbClr val="002060"/>
                </a:solidFill>
              </a:rPr>
              <a:t>детей с нарушением зрения; </a:t>
            </a:r>
            <a:r>
              <a:rPr lang="ru-RU" i="1" dirty="0">
                <a:solidFill>
                  <a:srgbClr val="002060"/>
                </a:solidFill>
              </a:rPr>
              <a:t>формировать у детей интерес к изобразительной </a:t>
            </a:r>
            <a:r>
              <a:rPr lang="ru-RU" i="1" dirty="0" smtClean="0">
                <a:solidFill>
                  <a:srgbClr val="002060"/>
                </a:solidFill>
              </a:rPr>
              <a:t>деятельности; </a:t>
            </a:r>
            <a:r>
              <a:rPr lang="ru-RU" i="1" dirty="0">
                <a:solidFill>
                  <a:srgbClr val="002060"/>
                </a:solidFill>
              </a:rPr>
              <a:t>развивать воображение, фантазию, мелкую моторику </a:t>
            </a:r>
            <a:r>
              <a:rPr lang="ru-RU" i="1" dirty="0" smtClean="0">
                <a:solidFill>
                  <a:srgbClr val="002060"/>
                </a:solidFill>
              </a:rPr>
              <a:t>рук, </a:t>
            </a:r>
            <a:r>
              <a:rPr lang="ru-RU" i="1" dirty="0">
                <a:solidFill>
                  <a:srgbClr val="002060"/>
                </a:solidFill>
              </a:rPr>
              <a:t>воспитывать аккуратность, самостоятельность, усидчивость.</a:t>
            </a:r>
            <a:r>
              <a:rPr lang="ru-RU" sz="1600" i="1" dirty="0">
                <a:solidFill>
                  <a:srgbClr val="002060"/>
                </a:solidFill>
              </a:rPr>
              <a:t>	</a:t>
            </a:r>
          </a:p>
        </p:txBody>
      </p:sp>
      <p:pic>
        <p:nvPicPr>
          <p:cNvPr id="9" name="Рисунок 8" descr="C:\Users\детский сад\AppData\Local\Microsoft\Windows\INetCache\Content.Word\IMG_2058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691680" y="4437112"/>
            <a:ext cx="3000375" cy="1686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1312123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30817298"/>
      </p:ext>
    </p:extLst>
  </p:cSld>
  <p:clrMapOvr>
    <a:masterClrMapping/>
  </p:clrMapOvr>
  <p:transition spd="slow" advClick="0" advTm="12000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645" y="4546975"/>
            <a:ext cx="2626727" cy="14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Анна\Downloads\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620688"/>
            <a:ext cx="7992888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Центр  </a:t>
            </a:r>
          </a:p>
          <a:p>
            <a:pPr algn="ctr"/>
            <a:r>
              <a:rPr lang="ru-RU" sz="36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строительно  -  конструктивных   </a:t>
            </a:r>
          </a:p>
          <a:p>
            <a:pPr algn="ctr"/>
            <a:r>
              <a:rPr lang="ru-RU" sz="36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игр</a:t>
            </a:r>
            <a:r>
              <a:rPr lang="ru-RU" sz="36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375014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Цель: </a:t>
            </a:r>
            <a:r>
              <a:rPr lang="ru-RU" i="1" dirty="0" smtClean="0">
                <a:solidFill>
                  <a:srgbClr val="002060"/>
                </a:solidFill>
              </a:rPr>
              <a:t>способствовать </a:t>
            </a:r>
            <a:r>
              <a:rPr lang="ru-RU" i="1" dirty="0">
                <a:solidFill>
                  <a:srgbClr val="002060"/>
                </a:solidFill>
              </a:rPr>
              <a:t>сенсорному развитию детей, развитию наглядно-действенного мышления, аналитического восприятия, моторики, координации рук и глаз.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5" y="3432175"/>
            <a:ext cx="1944687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80" y="4218175"/>
            <a:ext cx="1695450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189" y="4384975"/>
            <a:ext cx="3203325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143575"/>
            <a:ext cx="2104086" cy="158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30817298"/>
      </p:ext>
    </p:extLst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3" y="692696"/>
            <a:ext cx="4536505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Центр «Музыка»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412776"/>
            <a:ext cx="7848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Цель</a:t>
            </a:r>
            <a:r>
              <a:rPr lang="ru-RU" i="1" dirty="0">
                <a:solidFill>
                  <a:srgbClr val="002060"/>
                </a:solidFill>
              </a:rPr>
              <a:t>: создание условий, которые обеспечат эмоциональное благополучие </a:t>
            </a:r>
            <a:r>
              <a:rPr lang="ru-RU" i="1" dirty="0" smtClean="0">
                <a:solidFill>
                  <a:srgbClr val="002060"/>
                </a:solidFill>
              </a:rPr>
              <a:t>детей, формирование </a:t>
            </a:r>
            <a:r>
              <a:rPr lang="ru-RU" i="1" dirty="0">
                <a:solidFill>
                  <a:srgbClr val="002060"/>
                </a:solidFill>
              </a:rPr>
              <a:t>положительного отношения детей к окружающему миру, семье, сверстникам и </a:t>
            </a:r>
            <a:r>
              <a:rPr lang="ru-RU" i="1" dirty="0" smtClean="0">
                <a:solidFill>
                  <a:srgbClr val="002060"/>
                </a:solidFill>
              </a:rPr>
              <a:t>себе, укрепление психического </a:t>
            </a:r>
            <a:r>
              <a:rPr lang="ru-RU" i="1" dirty="0">
                <a:solidFill>
                  <a:srgbClr val="002060"/>
                </a:solidFill>
              </a:rPr>
              <a:t>и </a:t>
            </a:r>
            <a:r>
              <a:rPr lang="ru-RU" i="1" dirty="0" smtClean="0">
                <a:solidFill>
                  <a:srgbClr val="002060"/>
                </a:solidFill>
              </a:rPr>
              <a:t>физического здоровья </a:t>
            </a:r>
            <a:r>
              <a:rPr lang="ru-RU" i="1" dirty="0">
                <a:solidFill>
                  <a:srgbClr val="002060"/>
                </a:solidFill>
              </a:rPr>
              <a:t>малышей</a:t>
            </a:r>
            <a:r>
              <a:rPr lang="ru-RU" i="1" dirty="0" smtClean="0">
                <a:solidFill>
                  <a:srgbClr val="002060"/>
                </a:solidFill>
              </a:rPr>
              <a:t>,  развитие творческих способностей каждого </a:t>
            </a:r>
            <a:r>
              <a:rPr lang="ru-RU" i="1" dirty="0">
                <a:solidFill>
                  <a:srgbClr val="002060"/>
                </a:solidFill>
              </a:rPr>
              <a:t>ребенка, </a:t>
            </a:r>
            <a:r>
              <a:rPr lang="ru-RU" i="1" dirty="0" smtClean="0">
                <a:solidFill>
                  <a:srgbClr val="002060"/>
                </a:solidFill>
              </a:rPr>
              <a:t>развитие  эстетического  вкуса; знакомство  </a:t>
            </a:r>
            <a:r>
              <a:rPr lang="ru-RU" i="1" dirty="0">
                <a:solidFill>
                  <a:srgbClr val="002060"/>
                </a:solidFill>
              </a:rPr>
              <a:t>детей с музыкальными инструментами их звучанием, </a:t>
            </a:r>
            <a:r>
              <a:rPr lang="ru-RU" i="1" dirty="0" smtClean="0">
                <a:solidFill>
                  <a:srgbClr val="002060"/>
                </a:solidFill>
              </a:rPr>
              <a:t>воспитание интереса  </a:t>
            </a:r>
            <a:r>
              <a:rPr lang="ru-RU" i="1" dirty="0">
                <a:solidFill>
                  <a:srgbClr val="002060"/>
                </a:solidFill>
              </a:rPr>
              <a:t>к музыке.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7" y="3429000"/>
            <a:ext cx="3300088" cy="248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31407" y="3565360"/>
            <a:ext cx="3133725" cy="2359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4099036148"/>
      </p:ext>
    </p:extLst>
  </p:cSld>
  <p:clrMapOvr>
    <a:masterClrMapping/>
  </p:clrMapOvr>
  <p:transition spd="slow" advClick="0" advTm="12000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Анна\Pictures\972ab85c0d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557" b="6294"/>
          <a:stretch/>
        </p:blipFill>
        <p:spPr bwMode="auto">
          <a:xfrm>
            <a:off x="925107" y="382126"/>
            <a:ext cx="7704856" cy="6048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2420888"/>
            <a:ext cx="2417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Медиате́ка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9036148"/>
      </p:ext>
    </p:extLst>
  </p:cSld>
  <p:clrMapOvr>
    <a:masterClrMapping/>
  </p:clrMapOvr>
  <p:transition spd="slow" advClick="0" advTm="5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692696"/>
            <a:ext cx="3414081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vi-VN" sz="36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Медиате́ка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73832" y="1339027"/>
            <a:ext cx="768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Медиате́ка</a:t>
            </a:r>
            <a:r>
              <a:rPr lang="ru-RU" i="1" dirty="0">
                <a:solidFill>
                  <a:srgbClr val="002060"/>
                </a:solidFill>
              </a:rPr>
              <a:t> — фонд книг, учебных и методических пособий, аудио, видео и фото файлов, видеофильмов, звукозаписей, компьютерных презентаций, а также техническое обеспечение для создания и просмотра фонда: </a:t>
            </a:r>
            <a:r>
              <a:rPr lang="ru-RU" i="1" dirty="0" smtClean="0">
                <a:solidFill>
                  <a:srgbClr val="002060"/>
                </a:solidFill>
              </a:rPr>
              <a:t>компьютер, телевизор, музыкальный центр.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08920"/>
            <a:ext cx="2808312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3249136" cy="2621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099036148"/>
      </p:ext>
    </p:extLst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" y="-1115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71" y="404664"/>
            <a:ext cx="8352000" cy="608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3808" y="2060848"/>
            <a:ext cx="3672408" cy="1569660"/>
          </a:xfrm>
          <a:prstGeom prst="rect">
            <a:avLst/>
          </a:prstGeom>
        </p:spPr>
        <p:txBody>
          <a:bodyPr wrap="square">
            <a:prstTxWarp prst="textCanUp">
              <a:avLst/>
            </a:prstTxWarp>
            <a:spAutoFit/>
          </a:bodyPr>
          <a:lstStyle/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А мы жили, не тужили – вместе весело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дружили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5532608"/>
      </p:ext>
    </p:extLst>
  </p:cSld>
  <p:clrMapOvr>
    <a:masterClrMapping/>
  </p:clrMapOvr>
  <p:transition spd="slow" advClick="0" advTm="5000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1" y="-609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176" y="3018396"/>
            <a:ext cx="1920849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92380"/>
            <a:ext cx="2844000" cy="16786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18394"/>
            <a:ext cx="1762125" cy="2352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852" y="692696"/>
            <a:ext cx="4412465" cy="208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021614"/>
            <a:ext cx="2247894" cy="194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573" y="836712"/>
            <a:ext cx="2305722" cy="21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72239970"/>
      </p:ext>
    </p:extLst>
  </p:cSld>
  <p:clrMapOvr>
    <a:masterClrMapping/>
  </p:clrMapOvr>
  <p:transition spd="slow" advClick="0" advTm="10000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1" y="31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82" y="764704"/>
            <a:ext cx="3315334" cy="248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42934"/>
            <a:ext cx="3311314" cy="248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54797"/>
            <a:ext cx="3036186" cy="273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93" y="3835138"/>
            <a:ext cx="3661459" cy="230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72239970"/>
      </p:ext>
    </p:extLst>
  </p:cSld>
  <p:clrMapOvr>
    <a:masterClrMapping/>
  </p:clrMapOvr>
  <p:transition spd="slow" advClick="0" advTm="10000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08912" cy="59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39752" y="1196752"/>
            <a:ext cx="5952383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0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Спасибо </a:t>
            </a:r>
          </a:p>
          <a:p>
            <a:pPr algn="ctr"/>
            <a:r>
              <a:rPr lang="ru-RU" sz="40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за внимание! </a:t>
            </a:r>
            <a:endParaRPr lang="ru-RU" sz="40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90361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Click="0" advTm="5000">
        <p14:flythroug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87" y="548680"/>
            <a:ext cx="1505752" cy="22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92896"/>
            <a:ext cx="1724223" cy="237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699792" y="764704"/>
            <a:ext cx="590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Волкова Ирина Владимировна, музыкальный </a:t>
            </a:r>
            <a:r>
              <a:rPr lang="ru-RU" sz="1600" dirty="0" smtClean="0"/>
              <a:t>руководитель. </a:t>
            </a:r>
            <a:r>
              <a:rPr lang="ru-RU" sz="1600" dirty="0"/>
              <a:t>Образование</a:t>
            </a:r>
            <a:r>
              <a:rPr lang="ru-RU" sz="1600" dirty="0" smtClean="0"/>
              <a:t>: средне - специальное.  </a:t>
            </a:r>
            <a:endParaRPr lang="ru-RU" sz="1600" dirty="0"/>
          </a:p>
          <a:p>
            <a:pPr algn="ctr"/>
            <a:r>
              <a:rPr lang="ru-RU" sz="1600" dirty="0"/>
              <a:t>Квалификационная категория: </a:t>
            </a:r>
            <a:r>
              <a:rPr lang="ru-RU" sz="1600" dirty="0" smtClean="0"/>
              <a:t>первая.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09623" y="2492896"/>
            <a:ext cx="31165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Зотова Наталия Владимировна, </a:t>
            </a:r>
          </a:p>
          <a:p>
            <a:pPr algn="ctr"/>
            <a:r>
              <a:rPr lang="ru-RU" sz="1600" dirty="0" smtClean="0"/>
              <a:t>педагог-психолог </a:t>
            </a:r>
          </a:p>
          <a:p>
            <a:pPr algn="ctr"/>
            <a:r>
              <a:rPr lang="ru-RU" sz="1600" dirty="0" smtClean="0"/>
              <a:t>Образование</a:t>
            </a:r>
            <a:r>
              <a:rPr lang="ru-RU" sz="1600" dirty="0"/>
              <a:t>: высшее.  </a:t>
            </a:r>
          </a:p>
          <a:p>
            <a:pPr algn="ctr"/>
            <a:r>
              <a:rPr lang="ru-RU" sz="1600" dirty="0"/>
              <a:t>Квалификационная категория: </a:t>
            </a:r>
            <a:r>
              <a:rPr lang="ru-RU" sz="1600" dirty="0" smtClean="0"/>
              <a:t>высшая.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49913" y="5244991"/>
            <a:ext cx="435151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Гудкова Вера Васильевна, сестра – </a:t>
            </a:r>
            <a:r>
              <a:rPr lang="ru-RU" sz="1600" dirty="0" err="1" smtClean="0"/>
              <a:t>ортоптистка</a:t>
            </a:r>
            <a:r>
              <a:rPr lang="ru-RU" dirty="0"/>
              <a:t>.</a:t>
            </a:r>
            <a:endParaRPr lang="ru-RU" dirty="0" smtClean="0"/>
          </a:p>
          <a:p>
            <a:r>
              <a:rPr lang="ru-RU" sz="1600" dirty="0" smtClean="0"/>
              <a:t>Образование</a:t>
            </a:r>
            <a:r>
              <a:rPr lang="ru-RU" sz="1600" dirty="0"/>
              <a:t>: </a:t>
            </a:r>
            <a:r>
              <a:rPr lang="ru-RU" sz="1600" dirty="0" smtClean="0"/>
              <a:t> средне – специальное</a:t>
            </a:r>
            <a:r>
              <a:rPr lang="ru-RU" sz="1400" dirty="0" smtClean="0"/>
              <a:t>. </a:t>
            </a:r>
          </a:p>
        </p:txBody>
      </p:sp>
      <p:pic>
        <p:nvPicPr>
          <p:cNvPr id="8" name="Рисунок 7" descr="E:\DSC_8853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47664" y="4128867"/>
            <a:ext cx="1656184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34782720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4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34861" y="410761"/>
            <a:ext cx="5062637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Наша</a:t>
            </a:r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40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приемная</a:t>
            </a:r>
            <a:endParaRPr lang="ru-RU" sz="40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77836" y="1268760"/>
            <a:ext cx="341426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Цель.</a:t>
            </a:r>
            <a:r>
              <a:rPr lang="ru-RU" i="1" dirty="0" smtClean="0">
                <a:solidFill>
                  <a:srgbClr val="002060"/>
                </a:solidFill>
              </a:rPr>
              <a:t> Привлекать родителей 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к процессу коррекционно-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воспитательной работы для 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создания единого сообщества 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педагогов и родителей</a:t>
            </a:r>
            <a:r>
              <a:rPr lang="ru-RU" i="1" dirty="0" smtClean="0"/>
              <a:t>.</a:t>
            </a:r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4407" y="1868925"/>
            <a:ext cx="437100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> </a:t>
            </a:r>
            <a:r>
              <a:rPr lang="ru-RU" sz="1600" i="1" u="sng" dirty="0" smtClean="0">
                <a:solidFill>
                  <a:srgbClr val="7030A0"/>
                </a:solidFill>
              </a:rPr>
              <a:t>Стенд «Для вас, родители!» </a:t>
            </a:r>
            <a:r>
              <a:rPr lang="ru-RU" sz="1600" i="1" dirty="0" smtClean="0">
                <a:solidFill>
                  <a:srgbClr val="7030A0"/>
                </a:solidFill>
              </a:rPr>
              <a:t>(деловая информация, </a:t>
            </a:r>
            <a:r>
              <a:rPr lang="ru-RU" sz="1600" i="1" dirty="0">
                <a:solidFill>
                  <a:srgbClr val="7030A0"/>
                </a:solidFill>
              </a:rPr>
              <a:t>п</a:t>
            </a:r>
            <a:r>
              <a:rPr lang="ru-RU" sz="1600" i="1" dirty="0" smtClean="0">
                <a:solidFill>
                  <a:srgbClr val="7030A0"/>
                </a:solidFill>
              </a:rPr>
              <a:t>апка с нормативными документы для родителей, папки – передвижки с консультациями учителя - дефектолога, логопеда, психолога, воспитателей). </a:t>
            </a:r>
            <a:endParaRPr lang="ru-RU" sz="1600" i="1" dirty="0">
              <a:solidFill>
                <a:srgbClr val="7030A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62" y="3983291"/>
            <a:ext cx="3178042" cy="237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36095" y="3063567"/>
            <a:ext cx="3170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7030A0"/>
                </a:solidFill>
              </a:rPr>
              <a:t> </a:t>
            </a:r>
            <a:r>
              <a:rPr lang="ru-RU" sz="1600" i="1" u="sng" dirty="0" smtClean="0">
                <a:solidFill>
                  <a:srgbClr val="7030A0"/>
                </a:solidFill>
              </a:rPr>
              <a:t>Стенд «Умелые ручки»               </a:t>
            </a:r>
            <a:r>
              <a:rPr lang="ru-RU" sz="1600" i="1" dirty="0" smtClean="0">
                <a:solidFill>
                  <a:srgbClr val="7030A0"/>
                </a:solidFill>
              </a:rPr>
              <a:t>Выставка детского творчества.</a:t>
            </a:r>
            <a:endParaRPr lang="ru-RU" sz="1600" i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2388" y="1118647"/>
            <a:ext cx="3928063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Информационное –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деловое оснащение: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157192"/>
            <a:ext cx="3168352" cy="1217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/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4249420" cy="1493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931635605"/>
      </p:ext>
    </p:extLst>
  </p:cSld>
  <p:clrMapOvr>
    <a:masterClrMapping/>
  </p:clrMapOvr>
  <p:transition spd="slow" advClick="0" advTm="12000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0" y="-1307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6946" y="476672"/>
            <a:ext cx="6860147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i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предметно-развивающая среда</a:t>
            </a:r>
            <a:r>
              <a:rPr lang="ru-RU" sz="32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. </a:t>
            </a:r>
            <a:endParaRPr lang="ru-RU" sz="32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4087249" cy="2727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4283968" y="1061447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/>
              <a:t>            </a:t>
            </a:r>
            <a:r>
              <a:rPr lang="ru-RU" i="1" dirty="0" smtClean="0">
                <a:solidFill>
                  <a:srgbClr val="FF0000"/>
                </a:solidFill>
              </a:rPr>
              <a:t>При организации коррекционно-развивающей среды мы учитывали:</a:t>
            </a:r>
          </a:p>
          <a:p>
            <a:pPr algn="ctr"/>
            <a:r>
              <a:rPr lang="ru-RU" i="1" dirty="0" smtClean="0"/>
              <a:t>-структуру первичного дефекта</a:t>
            </a:r>
          </a:p>
          <a:p>
            <a:pPr algn="ctr"/>
            <a:r>
              <a:rPr lang="ru-RU" i="1" dirty="0" smtClean="0"/>
              <a:t> и проблемы, возникающие у детей  </a:t>
            </a:r>
          </a:p>
          <a:p>
            <a:pPr algn="ctr"/>
            <a:r>
              <a:rPr lang="ru-RU" i="1" dirty="0" smtClean="0"/>
              <a:t>при ориентации и взаимодействии</a:t>
            </a:r>
          </a:p>
          <a:p>
            <a:pPr algn="ctr"/>
            <a:r>
              <a:rPr lang="ru-RU" i="1" dirty="0" smtClean="0"/>
              <a:t> с окружением ;</a:t>
            </a:r>
          </a:p>
          <a:p>
            <a:pPr algn="ctr"/>
            <a:r>
              <a:rPr lang="ru-RU" i="1" dirty="0" smtClean="0"/>
              <a:t>   -обеспечение комплексного подхода </a:t>
            </a:r>
          </a:p>
          <a:p>
            <a:pPr algn="ctr"/>
            <a:r>
              <a:rPr lang="ru-RU" i="1" dirty="0" smtClean="0"/>
              <a:t>во взаимосвязи медицинских и</a:t>
            </a:r>
          </a:p>
          <a:p>
            <a:pPr algn="ctr"/>
            <a:r>
              <a:rPr lang="ru-RU" i="1" dirty="0" smtClean="0"/>
              <a:t> психолого-педагогических средств коррекции.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4149080"/>
            <a:ext cx="79512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Организация предметно-развивающей среды группы соответствует возрастным особенностям слабовидящего ребенка и обеспечивает его всевозможным материалом для активного участия в различных видах деятельности. Оборудование в группе отвечает требованиям безопасности, </a:t>
            </a:r>
            <a:r>
              <a:rPr lang="ru-RU" i="1" dirty="0" err="1" smtClean="0">
                <a:solidFill>
                  <a:srgbClr val="002060"/>
                </a:solidFill>
              </a:rPr>
              <a:t>здоровьесбережения</a:t>
            </a:r>
            <a:r>
              <a:rPr lang="ru-RU" i="1" dirty="0" smtClean="0">
                <a:solidFill>
                  <a:srgbClr val="002060"/>
                </a:solidFill>
              </a:rPr>
              <a:t>, эстетической привлекательности для  развития детей с нарушением зрения.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6995707"/>
      </p:ext>
    </p:extLst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Анна\Pictures\972ab85c0d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6" t="7100" r="-476" b="7100"/>
          <a:stretch/>
        </p:blipFill>
        <p:spPr bwMode="auto">
          <a:xfrm>
            <a:off x="1091263" y="458831"/>
            <a:ext cx="7776864" cy="56222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24657" y="1186880"/>
            <a:ext cx="40235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Физическое развитие: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1844824"/>
            <a:ext cx="63906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002060"/>
                </a:solidFill>
              </a:rPr>
              <a:t>Физкультурно</a:t>
            </a:r>
            <a:r>
              <a:rPr lang="ru-RU" i="1" dirty="0" smtClean="0">
                <a:solidFill>
                  <a:srgbClr val="002060"/>
                </a:solidFill>
              </a:rPr>
              <a:t> – </a:t>
            </a:r>
            <a:r>
              <a:rPr lang="ru-RU" sz="2400" i="1" dirty="0" smtClean="0">
                <a:solidFill>
                  <a:srgbClr val="002060"/>
                </a:solidFill>
              </a:rPr>
              <a:t>оздоровительный</a:t>
            </a:r>
          </a:p>
          <a:p>
            <a:pPr algn="ctr"/>
            <a:r>
              <a:rPr lang="ru-RU" sz="2400" i="1" dirty="0" smtClean="0">
                <a:solidFill>
                  <a:srgbClr val="002060"/>
                </a:solidFill>
              </a:rPr>
              <a:t> центр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3170585"/>
            <a:ext cx="4968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i="1" dirty="0" smtClean="0">
                <a:solidFill>
                  <a:srgbClr val="002060"/>
                </a:solidFill>
              </a:rPr>
              <a:t>Центр </a:t>
            </a:r>
            <a:r>
              <a:rPr lang="ru-RU" sz="2400" i="1" dirty="0">
                <a:solidFill>
                  <a:srgbClr val="002060"/>
                </a:solidFill>
              </a:rPr>
              <a:t>психологической </a:t>
            </a:r>
            <a:r>
              <a:rPr lang="ru-RU" sz="2400" i="1" dirty="0" smtClean="0">
                <a:solidFill>
                  <a:srgbClr val="002060"/>
                </a:solidFill>
              </a:rPr>
              <a:t>разгрузки </a:t>
            </a:r>
            <a:endParaRPr lang="ru-RU" sz="2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3258368"/>
      </p:ext>
    </p:extLst>
  </p:cSld>
  <p:clrMapOvr>
    <a:masterClrMapping/>
  </p:clrMapOvr>
  <p:transition spd="slow" advClick="0" advTm="5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" y="-780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16" y="1114121"/>
            <a:ext cx="2461120" cy="280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682310" y="548680"/>
            <a:ext cx="7570407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Физкультурно- оздоровительный центр.</a:t>
            </a:r>
            <a:endParaRPr lang="ru-RU" sz="24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1237959"/>
            <a:ext cx="554461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Цель: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формирование потребности в ежедневной двигательной активности слабовидящих детей, развитие зрительного восприятия, развитие глазодвигательных функций, фиксации  глазомера , координации, формирование бинокулярного зрения, профилактика плоскостопия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</a:rPr>
              <a:t>; </a:t>
            </a:r>
            <a:r>
              <a:rPr lang="ru-RU" i="1" dirty="0">
                <a:solidFill>
                  <a:schemeClr val="accent4">
                    <a:lumMod val="50000"/>
                  </a:schemeClr>
                </a:solidFill>
              </a:rPr>
              <a:t>- формирование убеждений и привычек  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</a:rPr>
              <a:t>здорового образа </a:t>
            </a:r>
            <a:r>
              <a:rPr lang="ru-RU" i="1" dirty="0">
                <a:solidFill>
                  <a:schemeClr val="accent4">
                    <a:lumMod val="50000"/>
                  </a:schemeClr>
                </a:solidFill>
              </a:rPr>
              <a:t>жизни в</a:t>
            </a:r>
          </a:p>
          <a:p>
            <a:pPr algn="r"/>
            <a:r>
              <a:rPr lang="ru-RU" i="1" dirty="0">
                <a:solidFill>
                  <a:schemeClr val="accent4">
                    <a:lumMod val="50000"/>
                  </a:schemeClr>
                </a:solidFill>
              </a:rPr>
              <a:t>    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</a:t>
            </a:r>
            <a:r>
              <a:rPr lang="ru-RU" i="1" dirty="0">
                <a:solidFill>
                  <a:schemeClr val="accent4">
                    <a:lumMod val="50000"/>
                  </a:schemeClr>
                </a:solidFill>
              </a:rPr>
              <a:t>условиях дошкольного        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образовательного учреждения.</a:t>
            </a:r>
          </a:p>
          <a:p>
            <a:endParaRPr lang="ru-RU" sz="16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97" y="4165799"/>
            <a:ext cx="2243157" cy="115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454" y="4904591"/>
            <a:ext cx="1826306" cy="13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90" y="3922121"/>
            <a:ext cx="2285053" cy="13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62" y="4940591"/>
            <a:ext cx="1477894" cy="13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590710267"/>
      </p:ext>
    </p:extLst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04664"/>
            <a:ext cx="7848872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Центр психологической разгрузки </a:t>
            </a:r>
            <a:r>
              <a:rPr lang="ru-RU" sz="36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  <a:endParaRPr lang="ru-RU" sz="36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3" y="1613063"/>
            <a:ext cx="799288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Цель: </a:t>
            </a:r>
            <a:r>
              <a:rPr lang="ru-RU" i="1" dirty="0">
                <a:solidFill>
                  <a:srgbClr val="002060"/>
                </a:solidFill>
              </a:rPr>
              <a:t>профилактика нервного </a:t>
            </a:r>
            <a:r>
              <a:rPr lang="ru-RU" i="1" dirty="0" smtClean="0">
                <a:solidFill>
                  <a:srgbClr val="002060"/>
                </a:solidFill>
              </a:rPr>
              <a:t>перенапряжения; обучение </a:t>
            </a:r>
            <a:r>
              <a:rPr lang="ru-RU" i="1" dirty="0">
                <a:solidFill>
                  <a:srgbClr val="002060"/>
                </a:solidFill>
              </a:rPr>
              <a:t>детей способам </a:t>
            </a:r>
            <a:endParaRPr lang="ru-RU" i="1" dirty="0" smtClean="0">
              <a:solidFill>
                <a:srgbClr val="002060"/>
              </a:solidFill>
            </a:endParaRP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снятия негативных эмоций,</a:t>
            </a:r>
            <a:r>
              <a:rPr lang="ru-RU" i="1" dirty="0">
                <a:solidFill>
                  <a:srgbClr val="002060"/>
                </a:solidFill>
              </a:rPr>
              <a:t> способам бесконфликтного </a:t>
            </a:r>
            <a:r>
              <a:rPr lang="ru-RU" i="1" dirty="0" smtClean="0">
                <a:solidFill>
                  <a:srgbClr val="002060"/>
                </a:solidFill>
              </a:rPr>
              <a:t>общения, </a:t>
            </a:r>
          </a:p>
          <a:p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smtClean="0">
                <a:solidFill>
                  <a:srgbClr val="002060"/>
                </a:solidFill>
              </a:rPr>
              <a:t>             самостоятельного  регулирования </a:t>
            </a:r>
            <a:r>
              <a:rPr lang="ru-RU" i="1" dirty="0">
                <a:solidFill>
                  <a:srgbClr val="002060"/>
                </a:solidFill>
              </a:rPr>
              <a:t>своего эмоционального </a:t>
            </a:r>
            <a:r>
              <a:rPr lang="ru-RU" i="1" dirty="0" smtClean="0">
                <a:solidFill>
                  <a:srgbClr val="002060"/>
                </a:solidFill>
              </a:rPr>
              <a:t>состояния.</a:t>
            </a:r>
            <a:endParaRPr lang="ru-RU" i="1" dirty="0">
              <a:solidFill>
                <a:srgbClr val="002060"/>
              </a:solidFill>
            </a:endParaRPr>
          </a:p>
          <a:p>
            <a:endParaRPr lang="ru-RU" sz="1600" i="1" dirty="0">
              <a:solidFill>
                <a:srgbClr val="002060"/>
              </a:solidFill>
            </a:endParaRPr>
          </a:p>
          <a:p>
            <a:endParaRPr lang="ru-RU" sz="1600" i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26" y="2960857"/>
            <a:ext cx="3030537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66752" y="2597947"/>
            <a:ext cx="14387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>
                <a:solidFill>
                  <a:srgbClr val="C00000"/>
                </a:solidFill>
              </a:rPr>
              <a:t>Сухой бассейн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608" y="2980985"/>
            <a:ext cx="2066925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06231" y="2583334"/>
            <a:ext cx="17583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>
                <a:solidFill>
                  <a:srgbClr val="FF0000"/>
                </a:solidFill>
              </a:rPr>
              <a:t>Уголок уединения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04248" y="2737222"/>
            <a:ext cx="1031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sz="1600" i="1" dirty="0" smtClean="0">
                <a:solidFill>
                  <a:srgbClr val="FF0000"/>
                </a:solidFill>
              </a:rPr>
              <a:t>Мирилка</a:t>
            </a:r>
            <a:endParaRPr lang="ru-RU" sz="1600" i="1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C:\Users\детский сад\AppData\Local\Microsoft\Windows\INetCache\Content.Word\IMG_2057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5400000">
            <a:off x="5994224" y="3734968"/>
            <a:ext cx="2916000" cy="17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0781520"/>
      </p:ext>
    </p:extLst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на\Downloads\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Анна\Pictures\972ab85c0d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287" b="5531"/>
          <a:stretch/>
        </p:blipFill>
        <p:spPr bwMode="auto">
          <a:xfrm>
            <a:off x="893758" y="314654"/>
            <a:ext cx="8079672" cy="62286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980728"/>
            <a:ext cx="5130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Познавательное</a:t>
            </a:r>
            <a:r>
              <a:rPr lang="ru-RU" sz="2800" dirty="0"/>
              <a:t> 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развитие: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1844824"/>
            <a:ext cx="59794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2060"/>
                </a:solidFill>
              </a:rPr>
              <a:t>Центр</a:t>
            </a:r>
            <a:r>
              <a:rPr lang="ru-RU" sz="2400" i="1" dirty="0">
                <a:solidFill>
                  <a:srgbClr val="002060"/>
                </a:solidFill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</a:rPr>
              <a:t> природы и </a:t>
            </a:r>
          </a:p>
          <a:p>
            <a:pPr algn="ctr"/>
            <a:r>
              <a:rPr lang="ru-RU" sz="2400" i="1" dirty="0" smtClean="0">
                <a:solidFill>
                  <a:srgbClr val="002060"/>
                </a:solidFill>
              </a:rPr>
              <a:t>экспериментирования</a:t>
            </a:r>
            <a:endParaRPr lang="ru-RU" sz="2400" i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7" y="2933654"/>
            <a:ext cx="5400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002060"/>
                </a:solidFill>
              </a:rPr>
              <a:t>Центр сенсорного  и </a:t>
            </a:r>
          </a:p>
          <a:p>
            <a:r>
              <a:rPr lang="ru-RU" sz="2400" i="1" dirty="0" smtClean="0">
                <a:solidFill>
                  <a:srgbClr val="002060"/>
                </a:solidFill>
              </a:rPr>
              <a:t>                        математического </a:t>
            </a:r>
          </a:p>
          <a:p>
            <a:pPr algn="ctr"/>
            <a:r>
              <a:rPr lang="ru-RU" sz="2400" i="1" dirty="0" smtClean="0">
                <a:solidFill>
                  <a:srgbClr val="002060"/>
                </a:solidFill>
              </a:rPr>
              <a:t>                              развития</a:t>
            </a:r>
            <a:endParaRPr lang="ru-RU" sz="2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8679557"/>
      </p:ext>
    </p:extLst>
  </p:cSld>
  <p:clrMapOvr>
    <a:masterClrMapping/>
  </p:clrMapOvr>
  <p:transition spd="slow" advClick="0" advTm="500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1062</TotalTime>
  <Words>1066</Words>
  <Application>Microsoft Office PowerPoint</Application>
  <PresentationFormat>Экран (4:3)</PresentationFormat>
  <Paragraphs>139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Admin</cp:lastModifiedBy>
  <cp:revision>112</cp:revision>
  <dcterms:created xsi:type="dcterms:W3CDTF">2017-01-15T12:51:11Z</dcterms:created>
  <dcterms:modified xsi:type="dcterms:W3CDTF">2019-12-16T11:04:19Z</dcterms:modified>
</cp:coreProperties>
</file>