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9"/>
  </p:notesMasterIdLst>
  <p:sldIdLst>
    <p:sldId id="256" r:id="rId3"/>
    <p:sldId id="271" r:id="rId4"/>
    <p:sldId id="260" r:id="rId5"/>
    <p:sldId id="261" r:id="rId6"/>
    <p:sldId id="273" r:id="rId7"/>
    <p:sldId id="274" r:id="rId8"/>
    <p:sldId id="262" r:id="rId9"/>
    <p:sldId id="268" r:id="rId10"/>
    <p:sldId id="270" r:id="rId11"/>
    <p:sldId id="272" r:id="rId12"/>
    <p:sldId id="267" r:id="rId13"/>
    <p:sldId id="264" r:id="rId14"/>
    <p:sldId id="275" r:id="rId15"/>
    <p:sldId id="276" r:id="rId16"/>
    <p:sldId id="277" r:id="rId17"/>
    <p:sldId id="279" r:id="rId18"/>
    <p:sldId id="278" r:id="rId19"/>
    <p:sldId id="266" r:id="rId20"/>
    <p:sldId id="280" r:id="rId21"/>
    <p:sldId id="269" r:id="rId22"/>
    <p:sldId id="281" r:id="rId23"/>
    <p:sldId id="282" r:id="rId24"/>
    <p:sldId id="283" r:id="rId25"/>
    <p:sldId id="284" r:id="rId26"/>
    <p:sldId id="285" r:id="rId27"/>
    <p:sldId id="28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CC66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7" autoAdjust="0"/>
    <p:restoredTop sz="94624" autoAdjust="0"/>
  </p:normalViewPr>
  <p:slideViewPr>
    <p:cSldViewPr>
      <p:cViewPr>
        <p:scale>
          <a:sx n="90" d="100"/>
          <a:sy n="90" d="100"/>
        </p:scale>
        <p:origin x="-576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8BAC6-B78E-4AFB-ACB5-B7061ADABF19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8D027-1D3C-46C3-9315-BFB9DD53C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8D027-1D3C-46C3-9315-BFB9DD53C3B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8D027-1D3C-46C3-9315-BFB9DD53C3B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8D027-1D3C-46C3-9315-BFB9DD53C3B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8D027-1D3C-46C3-9315-BFB9DD53C3B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8D027-1D3C-46C3-9315-BFB9DD53C3B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8D027-1D3C-46C3-9315-BFB9DD53C3B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036B-3008-4EA4-8C5C-D67F41C77F57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93E8-62DE-4EE9-AF7F-544D97979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036B-3008-4EA4-8C5C-D67F41C77F57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93E8-62DE-4EE9-AF7F-544D97979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036B-3008-4EA4-8C5C-D67F41C77F57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93E8-62DE-4EE9-AF7F-544D97979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411760" y="1700807"/>
            <a:ext cx="4176464" cy="1899643"/>
          </a:xfrm>
        </p:spPr>
        <p:txBody>
          <a:bodyPr>
            <a:prstTxWarp prst="textDeflateInflate">
              <a:avLst/>
            </a:prstTxWarp>
          </a:bodyPr>
          <a:lstStyle>
            <a:lvl1pPr>
              <a:defRPr b="1" cap="none" spc="0" baseline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ГРУППА</a:t>
            </a:r>
            <a:br>
              <a:rPr lang="ru-RU" dirty="0" smtClean="0"/>
            </a:br>
            <a:r>
              <a:rPr lang="ru-RU" dirty="0" smtClean="0"/>
              <a:t> «ГНОМИКИ»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339752" y="299695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6D36-220A-48E8-A461-2E6E5C68D8F3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7BDB-3685-4823-A2BC-9DDD38638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6D36-220A-48E8-A461-2E6E5C68D8F3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7BDB-3685-4823-A2BC-9DDD38638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6D36-220A-48E8-A461-2E6E5C68D8F3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7BDB-3685-4823-A2BC-9DDD38638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6D36-220A-48E8-A461-2E6E5C68D8F3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7BDB-3685-4823-A2BC-9DDD38638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6D36-220A-48E8-A461-2E6E5C68D8F3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7BDB-3685-4823-A2BC-9DDD38638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6D36-220A-48E8-A461-2E6E5C68D8F3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7BDB-3685-4823-A2BC-9DDD38638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6D36-220A-48E8-A461-2E6E5C68D8F3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7BDB-3685-4823-A2BC-9DDD38638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036B-3008-4EA4-8C5C-D67F41C77F57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93E8-62DE-4EE9-AF7F-544D97979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6D36-220A-48E8-A461-2E6E5C68D8F3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7BDB-3685-4823-A2BC-9DDD38638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6D36-220A-48E8-A461-2E6E5C68D8F3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7BDB-3685-4823-A2BC-9DDD38638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6D36-220A-48E8-A461-2E6E5C68D8F3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7BDB-3685-4823-A2BC-9DDD38638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6D36-220A-48E8-A461-2E6E5C68D8F3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7BDB-3685-4823-A2BC-9DDD38638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036B-3008-4EA4-8C5C-D67F41C77F57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93E8-62DE-4EE9-AF7F-544D97979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036B-3008-4EA4-8C5C-D67F41C77F57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93E8-62DE-4EE9-AF7F-544D97979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036B-3008-4EA4-8C5C-D67F41C77F57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93E8-62DE-4EE9-AF7F-544D97979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036B-3008-4EA4-8C5C-D67F41C77F57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93E8-62DE-4EE9-AF7F-544D97979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036B-3008-4EA4-8C5C-D67F41C77F57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93E8-62DE-4EE9-AF7F-544D97979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036B-3008-4EA4-8C5C-D67F41C77F57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93E8-62DE-4EE9-AF7F-544D97979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036B-3008-4EA4-8C5C-D67F41C77F57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93E8-62DE-4EE9-AF7F-544D97979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7036B-3008-4EA4-8C5C-D67F41C77F57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193E8-62DE-4EE9-AF7F-544D97979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A6D36-220A-48E8-A461-2E6E5C68D8F3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67BDB-3685-4823-A2BC-9DDD38638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26.pn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26.pn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фото группы\гном 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79712" y="1628800"/>
            <a:ext cx="48245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Группа № 10</a:t>
            </a:r>
          </a:p>
          <a:p>
            <a:pPr algn="ctr"/>
            <a:r>
              <a:rPr lang="ru-RU" sz="48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«ГНОМИКИ»</a:t>
            </a:r>
            <a:endParaRPr lang="ru-RU" sz="4800" b="1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F:\фото группы\гном 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71400"/>
            <a:ext cx="9296400" cy="702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764704"/>
            <a:ext cx="57606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  </a:t>
            </a:r>
            <a:r>
              <a:rPr lang="ru-RU" sz="2800" b="1" i="1" dirty="0" smtClean="0">
                <a:solidFill>
                  <a:srgbClr val="FF0000"/>
                </a:solidFill>
              </a:rPr>
              <a:t>Центр    ПДД</a:t>
            </a:r>
            <a:endParaRPr lang="ru-RU" sz="2800" i="1" dirty="0" smtClean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412776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Цель:  Ориентирование ребенка в окружающей обстановке, умение оценивать обстановку «Опасно – безопасно», формирование алгоритмов действий безопасного поведения.</a:t>
            </a:r>
            <a:endParaRPr lang="ru-RU" dirty="0"/>
          </a:p>
        </p:txBody>
      </p:sp>
      <p:pic>
        <p:nvPicPr>
          <p:cNvPr id="6" name="Рисунок 5" descr="C:\Users\1\AppData\Local\Microsoft\Windows\Temporary Internet Files\Content.Word\DSCN9933.jpg"/>
          <p:cNvPicPr/>
          <p:nvPr/>
        </p:nvPicPr>
        <p:blipFill>
          <a:blip r:embed="rId3" cstate="email">
            <a:lum contrast="30000"/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3312368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F:\фото группы\DSCN9934.JPG"/>
          <p:cNvPicPr/>
          <p:nvPr/>
        </p:nvPicPr>
        <p:blipFill>
          <a:blip r:embed="rId4" cstate="email">
            <a:lum contrast="30000"/>
          </a:blip>
          <a:srcRect/>
          <a:stretch>
            <a:fillRect/>
          </a:stretch>
        </p:blipFill>
        <p:spPr bwMode="auto">
          <a:xfrm rot="5400000">
            <a:off x="4543718" y="2521178"/>
            <a:ext cx="315290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F:\фото группы\гном 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76470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Центр математики и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манипулятивных</a:t>
            </a:r>
            <a:r>
              <a:rPr lang="ru-RU" sz="2400" b="1" i="1" dirty="0" smtClean="0">
                <a:solidFill>
                  <a:srgbClr val="FF0000"/>
                </a:solidFill>
              </a:rPr>
              <a:t> игр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1268760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Цель:  Формирование представлений о числе, формирование  геометрических представлений,  развитие логического мышления.</a:t>
            </a:r>
            <a:endParaRPr lang="ru-RU" dirty="0"/>
          </a:p>
        </p:txBody>
      </p:sp>
      <p:pic>
        <p:nvPicPr>
          <p:cNvPr id="5" name="Рисунок 4" descr="C:\Users\1\AppData\Local\Microsoft\Windows\Temporary Internet Files\Content.Word\DSCN9954.jpg"/>
          <p:cNvPicPr/>
          <p:nvPr/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2896"/>
            <a:ext cx="2880320" cy="2790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1\AppData\Local\Microsoft\Windows\Temporary Internet Files\Content.Word\DSCN9956.jpg"/>
          <p:cNvPicPr/>
          <p:nvPr/>
        </p:nvPicPr>
        <p:blipFill>
          <a:blip r:embed="rId4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19672" y="2348880"/>
            <a:ext cx="2880320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фото группы\гном 1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1\AppData\Local\Microsoft\Windows\Temporary Internet Files\Content.Word\DSCN9932.jpg"/>
          <p:cNvPicPr/>
          <p:nvPr/>
        </p:nvPicPr>
        <p:blipFill>
          <a:blip r:embed="rId3" cstate="email">
            <a:lum bright="-10000" contrast="30000"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8"/>
            <a:ext cx="5616624" cy="3528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611560" y="620688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       </a:t>
            </a:r>
            <a:r>
              <a:rPr lang="ru-RU" sz="2000" b="1" i="1" dirty="0" smtClean="0"/>
              <a:t>Образовательная область:    физическое развитие    </a:t>
            </a:r>
            <a:r>
              <a:rPr lang="ru-RU" sz="2400" b="1" i="1" dirty="0" smtClean="0">
                <a:solidFill>
                  <a:srgbClr val="FF0000"/>
                </a:solidFill>
              </a:rPr>
              <a:t>Физкультурно-оздоровительный центр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1484784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Цель:  Формирование физической культуры детей, культуры здоровья, представления о здоровом образе жизни, развитие основных  движений,  развитие  ориентировки в пространстве.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F:\фото группы\гном 8.jpg"/>
          <p:cNvPicPr>
            <a:picLocks noChangeAspect="1" noChangeArrowheads="1"/>
          </p:cNvPicPr>
          <p:nvPr/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5616" y="692696"/>
            <a:ext cx="698477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Образовательные области:  познавательное развитие, социально-коммуникативное развитие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1628800"/>
            <a:ext cx="620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Центр патриотического  воспитания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988840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Цель: Усвоение норм и ценностей, принятых в обществе, включая моральные и нравственные ценности; развитие общения  и взаимодействия ребенка с взрослыми и сверстниками;  развитие  социального  интеллекта.</a:t>
            </a:r>
            <a:endParaRPr lang="ru-RU" dirty="0"/>
          </a:p>
        </p:txBody>
      </p:sp>
      <p:pic>
        <p:nvPicPr>
          <p:cNvPr id="7" name="Рисунок 6" descr="D:\фото\фотоальбом 2015\DSCN7751.JPG"/>
          <p:cNvPicPr/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4716016" y="3212976"/>
            <a:ext cx="3528392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1\AppData\Local\Microsoft\Windows\Temporary Internet Files\Content.Word\DSCN9942.jpg"/>
          <p:cNvPicPr/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3099" y="3017461"/>
            <a:ext cx="2808312" cy="3343358"/>
          </a:xfrm>
          <a:prstGeom prst="round2DiagRect">
            <a:avLst>
              <a:gd name="adj1" fmla="val 16667"/>
              <a:gd name="adj2" fmla="val 8062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группы\гном 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404664"/>
            <a:ext cx="7056784" cy="10464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     Образовательные области: речевое развитие,      социально-коммуникативное развитие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2060848"/>
            <a:ext cx="7741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Цель: Обогащать словарь детей, развивать связную речь, развивать творчество и фантазию, воображение, речевую  активность.</a:t>
            </a:r>
            <a:endParaRPr lang="ru-RU" i="1" dirty="0" smtClean="0"/>
          </a:p>
          <a:p>
            <a:r>
              <a:rPr lang="ru-RU" dirty="0" smtClean="0"/>
              <a:t>Развивать звуковую культуру    речи,    опыт</a:t>
            </a:r>
            <a:r>
              <a:rPr lang="ru-RU" i="1" dirty="0" smtClean="0"/>
              <a:t>  </a:t>
            </a:r>
            <a:r>
              <a:rPr lang="ru-RU" dirty="0" smtClean="0"/>
              <a:t>восприятия речи. 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483768" y="1556792"/>
            <a:ext cx="4963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Центр речевого развития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C:\Users\1\AppData\Local\Microsoft\Windows\Temporary Internet Files\Content.Word\DSCN9936.jpg"/>
          <p:cNvPicPr/>
          <p:nvPr/>
        </p:nvPicPr>
        <p:blipFill>
          <a:blip r:embed="rId4" cstate="email">
            <a:lum contrast="30000"/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7605" y="2960947"/>
            <a:ext cx="2808311" cy="3168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H:\Новая папка (6)\дино 2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3140968"/>
            <a:ext cx="3634769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H:\Новая папка (6)\дино 6.jpg"/>
          <p:cNvPicPr/>
          <p:nvPr/>
        </p:nvPicPr>
        <p:blipFill>
          <a:blip r:embed="rId6" cstate="email">
            <a:lum contrast="40000"/>
          </a:blip>
          <a:srcRect/>
          <a:stretch>
            <a:fillRect/>
          </a:stretch>
        </p:blipFill>
        <p:spPr bwMode="auto">
          <a:xfrm>
            <a:off x="2987824" y="4509120"/>
            <a:ext cx="2880320" cy="20337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 группы\гном 1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21328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Цель: Развивать связную речь, развивать творчество и фантазию,      воображение, речевую активность.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836712"/>
            <a:ext cx="756084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Образовательные области: социально-коммуникативное     развитие,  речевое развитие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1700808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          </a:t>
            </a:r>
            <a:r>
              <a:rPr lang="ru-RU" sz="2000" b="1" dirty="0" smtClean="0">
                <a:solidFill>
                  <a:srgbClr val="FF0000"/>
                </a:solidFill>
              </a:rPr>
              <a:t>Центр театрализованной деятельности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C:\Users\1\AppData\Local\Microsoft\Windows\Temporary Internet Files\Content.Word\DSCN9953.jpg"/>
          <p:cNvPicPr/>
          <p:nvPr/>
        </p:nvPicPr>
        <p:blipFill>
          <a:blip r:embed="rId3" cstate="email">
            <a:lum contrast="30000"/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331236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:\Книжкины именины 16\DSCN4615.JPG"/>
          <p:cNvPicPr/>
          <p:nvPr/>
        </p:nvPicPr>
        <p:blipFill>
          <a:blip r:embed="rId4" cstate="email">
            <a:lum contrast="30000"/>
          </a:blip>
          <a:srcRect/>
          <a:stretch>
            <a:fillRect/>
          </a:stretch>
        </p:blipFill>
        <p:spPr bwMode="auto">
          <a:xfrm>
            <a:off x="4788024" y="2924944"/>
            <a:ext cx="3312369" cy="2734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F:\фото группы\гном 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71400"/>
            <a:ext cx="9296400" cy="702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764704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 Образовательная область : социально-коммуникативное развитие 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Центр труда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772816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Цель:  Развитие трудовой деятельности детей, воспитание ценностного отношения к собственному труду, труду других людей, формирование представлений о труде взрослых, о его роли в обществе и жизни каждого человека, развитие физических, интеллектуальных и личностных качеств.</a:t>
            </a:r>
            <a:endParaRPr lang="ru-RU" i="1" dirty="0" smtClean="0"/>
          </a:p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 descr="C:\Users\1\AppData\Local\Microsoft\Windows\Temporary Internet Files\Content.Word\DSCN9931.jpg"/>
          <p:cNvPicPr/>
          <p:nvPr/>
        </p:nvPicPr>
        <p:blipFill>
          <a:blip r:embed="rId3" cstate="email">
            <a:lum bright="20000" contrast="30000"/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68028" y="3336628"/>
            <a:ext cx="2551560" cy="2448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0178" name="Picture 2" descr="F:\фото группы\DSCN769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3284984"/>
            <a:ext cx="2880320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F:\фото группы\гном 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43152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721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alinga" pitchFamily="34" charset="0"/>
                <a:ea typeface="Times New Roman" pitchFamily="18" charset="0"/>
                <a:cs typeface="Kalinga" pitchFamily="34" charset="0"/>
              </a:rPr>
              <a:t>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721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2744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721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721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476672"/>
            <a:ext cx="81369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372100" algn="l"/>
              </a:tabLst>
            </a:pPr>
            <a:r>
              <a:rPr lang="ru-RU" sz="2400" b="1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Kalinga" pitchFamily="34" charset="0"/>
              </a:rPr>
              <a:t> 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372100" algn="l"/>
              </a:tabLst>
            </a:pPr>
            <a:r>
              <a:rPr lang="ru-RU" sz="2000" b="1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Kalinga" pitchFamily="34" charset="0"/>
              </a:rPr>
              <a:t>                                   Образовательная область: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372100" algn="l"/>
              </a:tabLst>
            </a:pPr>
            <a:r>
              <a:rPr lang="ru-RU" sz="2000" b="1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Kalinga" pitchFamily="34" charset="0"/>
              </a:rPr>
              <a:t>                      социально- коммуникативное развитие</a:t>
            </a:r>
            <a:endParaRPr lang="ru-RU" sz="2000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l"/>
              </a:tabLs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Центр сюжетно-ролевых  игр: </a:t>
            </a:r>
            <a:r>
              <a:rPr lang="ru-RU" b="1" i="1" dirty="0" smtClean="0">
                <a:solidFill>
                  <a:srgbClr val="FF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Семья</a:t>
            </a:r>
            <a:r>
              <a:rPr lang="ru-RU" b="1" i="1" dirty="0" smtClean="0">
                <a:solidFill>
                  <a:srgbClr val="FF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lang="ru-RU" b="1" i="1" dirty="0" smtClean="0">
                <a:solidFill>
                  <a:srgbClr val="FF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Школа</a:t>
            </a:r>
            <a:r>
              <a:rPr lang="ru-RU" b="1" i="1" dirty="0" smtClean="0">
                <a:solidFill>
                  <a:srgbClr val="FF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lang="ru-RU" b="1" i="1" dirty="0" smtClean="0">
                <a:solidFill>
                  <a:srgbClr val="FF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Ателье</a:t>
            </a:r>
            <a:r>
              <a:rPr lang="ru-RU" b="1" i="1" dirty="0" smtClean="0">
                <a:solidFill>
                  <a:srgbClr val="FF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lang="ru-RU" b="1" i="1" dirty="0" smtClean="0">
                <a:solidFill>
                  <a:srgbClr val="FF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Почта</a:t>
            </a:r>
            <a:r>
              <a:rPr lang="ru-RU" b="1" i="1" dirty="0" smtClean="0">
                <a:solidFill>
                  <a:srgbClr val="FF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Цель: Развитие активной и пассивной речи; освоение моделей поведения;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 всех  пяти чувств; активизация  развития творческого начала;</a:t>
            </a:r>
            <a:r>
              <a:rPr lang="ru-RU" sz="1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обучение способам выражения эмоций и чувств.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4" name="Рисунок 13" descr="C:\Users\10 группа\Desktop\Новая папка (4)\IMG_20160506_182841.jpg"/>
          <p:cNvPicPr/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5148064" y="2852936"/>
            <a:ext cx="3384376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C:\Users\1\AppData\Local\Microsoft\Windows\Temporary Internet Files\Content.Word\DSCN9938.jpg"/>
          <p:cNvPicPr/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3240360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C:\Users\1\AppData\Local\Microsoft\Windows\Temporary Internet Files\Content.Word\DSCN9941.jpg"/>
          <p:cNvPicPr/>
          <p:nvPr/>
        </p:nvPicPr>
        <p:blipFill>
          <a:blip r:embed="rId5" cstate="email">
            <a:lum contrast="20000"/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37112"/>
            <a:ext cx="3024336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фото группы\гном 1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620688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                            </a:t>
            </a:r>
            <a:r>
              <a:rPr lang="ru-RU" sz="2000" b="1" i="1" dirty="0" smtClean="0"/>
              <a:t>Образовательная область:</a:t>
            </a:r>
          </a:p>
          <a:p>
            <a:r>
              <a:rPr lang="ru-RU" sz="2000" b="1" i="1" dirty="0" smtClean="0"/>
              <a:t>                     художественно-эстетическое развитие</a:t>
            </a:r>
          </a:p>
          <a:p>
            <a:r>
              <a:rPr lang="ru-RU" sz="2200" b="1" i="1" dirty="0" smtClean="0">
                <a:solidFill>
                  <a:srgbClr val="FF0000"/>
                </a:solidFill>
              </a:rPr>
              <a:t>Центр «Юные художники» Центр «Юные музыканты»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1916832"/>
            <a:ext cx="8676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Способствовать отражению впечатлений об увиденном и услышанном в изобразительной деятельности, развивать творческие способности детей. </a:t>
            </a:r>
          </a:p>
          <a:p>
            <a:r>
              <a:rPr lang="ru-RU" dirty="0" smtClean="0"/>
              <a:t>        Развитие мелкой моторики, развитие тактильного восприятия,</a:t>
            </a:r>
            <a:endParaRPr lang="ru-RU" i="1" dirty="0" smtClean="0"/>
          </a:p>
          <a:p>
            <a:r>
              <a:rPr lang="ru-RU" dirty="0" smtClean="0"/>
              <a:t>увеличение остроты зрительного восприятия. </a:t>
            </a:r>
          </a:p>
          <a:p>
            <a:r>
              <a:rPr lang="ru-RU" dirty="0" smtClean="0"/>
              <a:t>Изучение  многообразия музыкальных инструментов, их звучания.</a:t>
            </a:r>
            <a:endParaRPr lang="ru-RU" i="1" dirty="0" smtClean="0"/>
          </a:p>
          <a:p>
            <a:r>
              <a:rPr lang="ru-RU" dirty="0" smtClean="0"/>
              <a:t>Развитие слухового восприятия.</a:t>
            </a:r>
            <a:endParaRPr lang="ru-RU" i="1" dirty="0" smtClean="0"/>
          </a:p>
          <a:p>
            <a:endParaRPr lang="ru-RU" dirty="0"/>
          </a:p>
        </p:txBody>
      </p:sp>
      <p:pic>
        <p:nvPicPr>
          <p:cNvPr id="18" name="Рисунок 17" descr="C:\Users\1\AppData\Local\Microsoft\Windows\Temporary Internet Files\Content.Word\DSCN9920.jpg"/>
          <p:cNvPicPr/>
          <p:nvPr/>
        </p:nvPicPr>
        <p:blipFill>
          <a:blip r:embed="rId4" cstate="email">
            <a:lum bright="-10000" contrast="20000"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61048"/>
            <a:ext cx="3096344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 descr="C:\Users\1\AppData\Local\Microsoft\Windows\Temporary Internet Files\Content.Word\DSCN9951.jpg"/>
          <p:cNvPicPr/>
          <p:nvPr/>
        </p:nvPicPr>
        <p:blipFill>
          <a:blip r:embed="rId5" cstate="email">
            <a:lum bright="-20000" contrast="30000"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2880320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F:\фото группы\гном 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71400"/>
            <a:ext cx="9296400" cy="702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76470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 </a:t>
            </a:r>
            <a:endParaRPr lang="ru-RU" sz="2800" b="1" i="1" dirty="0" smtClean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35813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endParaRPr lang="ru-RU" i="1" dirty="0" smtClean="0"/>
          </a:p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908720"/>
            <a:ext cx="7920880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Особую значимость проблема организации предметно-развивающей среды приобретает при работе </a:t>
            </a:r>
            <a:r>
              <a:rPr lang="ru-RU" b="1" dirty="0" smtClean="0"/>
              <a:t>с детьми, </a:t>
            </a:r>
          </a:p>
          <a:p>
            <a:pPr algn="ctr"/>
            <a:r>
              <a:rPr lang="ru-RU" b="1" dirty="0" smtClean="0"/>
              <a:t>имеющими нарушения зрения.</a:t>
            </a:r>
          </a:p>
          <a:p>
            <a:pPr algn="ctr"/>
            <a:r>
              <a:rPr lang="ru-RU" dirty="0" smtClean="0"/>
              <a:t>Большое внимание уделяется созданию специальной коррекционно-оздоровительной среды во всем пространстве группы.</a:t>
            </a:r>
          </a:p>
          <a:p>
            <a:r>
              <a:rPr lang="ru-RU" b="1" i="1" dirty="0" smtClean="0"/>
              <a:t>                                                    Центр коррекции </a:t>
            </a:r>
          </a:p>
          <a:p>
            <a:r>
              <a:rPr lang="ru-RU" i="1" dirty="0" smtClean="0"/>
              <a:t>        оснащен  игровым, дидактическим и наглядным материалом. </a:t>
            </a:r>
          </a:p>
          <a:p>
            <a:r>
              <a:rPr lang="ru-RU" i="1" dirty="0" smtClean="0"/>
              <a:t>Подбор материала осуществляется не только на основе остроты зрения и  рекомендаций всех специалистов, работающих с детьми, но и с опорой на игру, как на ведущий вид деятельности дошкольников.</a:t>
            </a:r>
          </a:p>
          <a:p>
            <a:endParaRPr lang="ru-RU" dirty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6224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4365104"/>
            <a:ext cx="576064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       Цель:  </a:t>
            </a:r>
            <a:r>
              <a:rPr lang="ru-RU" dirty="0" smtClean="0"/>
              <a:t>Развитие зрительного восприятия,</a:t>
            </a:r>
            <a:r>
              <a:rPr lang="ru-RU" i="1" dirty="0" smtClean="0"/>
              <a:t>  </a:t>
            </a:r>
            <a:r>
              <a:rPr lang="ru-RU" dirty="0" smtClean="0"/>
              <a:t>социально-бытовой    ориентировки,</a:t>
            </a:r>
            <a:r>
              <a:rPr lang="ru-RU" i="1" dirty="0" smtClean="0"/>
              <a:t> </a:t>
            </a:r>
          </a:p>
          <a:p>
            <a:pPr algn="ctr"/>
            <a:r>
              <a:rPr lang="ru-RU" dirty="0" smtClean="0"/>
              <a:t>ориентировки в пространстве</a:t>
            </a:r>
            <a:endParaRPr lang="ru-RU" i="1" dirty="0" smtClean="0"/>
          </a:p>
          <a:p>
            <a:pPr algn="ctr"/>
            <a:r>
              <a:rPr lang="ru-RU" dirty="0" smtClean="0"/>
              <a:t> </a:t>
            </a:r>
            <a:r>
              <a:rPr lang="ru-RU" i="1" dirty="0" smtClean="0"/>
              <a:t>       </a:t>
            </a:r>
            <a:r>
              <a:rPr lang="ru-RU" dirty="0" smtClean="0"/>
              <a:t>Развитие крупной и мелкой моторики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" name="Picture 2" descr="F:\фото группы\гноми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254740"/>
            <a:ext cx="7704856" cy="64068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83768" y="1196752"/>
            <a:ext cx="4752528" cy="304698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В милом , светлом домике</a:t>
            </a:r>
          </a:p>
          <a:p>
            <a:r>
              <a:rPr lang="ru-RU" sz="2400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Жили-были гномики</a:t>
            </a:r>
          </a:p>
          <a:p>
            <a:r>
              <a:rPr lang="ru-RU" sz="2400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Добрые, счастливые </a:t>
            </a:r>
          </a:p>
          <a:p>
            <a:r>
              <a:rPr lang="ru-RU" sz="2400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трудолюбивые.</a:t>
            </a:r>
          </a:p>
          <a:p>
            <a:r>
              <a:rPr lang="ru-RU" sz="2400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До сих пор они живут,</a:t>
            </a:r>
          </a:p>
          <a:p>
            <a:r>
              <a:rPr lang="ru-RU" sz="2400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Песни весело поют.</a:t>
            </a:r>
          </a:p>
          <a:p>
            <a:r>
              <a:rPr lang="ru-RU" sz="2400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Свет в окне, открыта дверь,</a:t>
            </a:r>
          </a:p>
          <a:p>
            <a:r>
              <a:rPr lang="ru-RU" sz="2400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Хочешь, заходи, проверь</a:t>
            </a:r>
            <a:r>
              <a:rPr lang="ru-RU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ru-RU" b="1" spc="50" dirty="0">
              <a:ln w="18000">
                <a:solidFill>
                  <a:srgbClr val="C00000"/>
                </a:solidFill>
                <a:prstDash val="solid"/>
                <a:miter lim="800000"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:\фото группы\гном 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620689"/>
            <a:ext cx="52565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     </a:t>
            </a:r>
            <a:r>
              <a:rPr lang="ru-RU" sz="3300" b="1" i="1" dirty="0" smtClean="0"/>
              <a:t>Центр      коррекции</a:t>
            </a:r>
            <a:endParaRPr lang="ru-RU" sz="3300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119675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endParaRPr lang="ru-RU" i="1" dirty="0" smtClean="0"/>
          </a:p>
        </p:txBody>
      </p:sp>
      <p:pic>
        <p:nvPicPr>
          <p:cNvPr id="6" name="Рисунок 5" descr="D:\фото\фотоальбом 2015\DSCN755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7046" y="2975676"/>
            <a:ext cx="2318770" cy="2469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DSCN9269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6136" y="2996952"/>
            <a:ext cx="2592287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1\AppData\Local\Microsoft\Windows\Temporary Internet Files\Content.Word\DSCN9944.jpg"/>
          <p:cNvPicPr/>
          <p:nvPr/>
        </p:nvPicPr>
        <p:blipFill>
          <a:blip r:embed="rId5" cstate="email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3036044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:\фото группы\гном 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620689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     Центр      коррекции</a:t>
            </a:r>
            <a:endParaRPr lang="ru-RU" sz="3200" dirty="0"/>
          </a:p>
        </p:txBody>
      </p:sp>
      <p:pic>
        <p:nvPicPr>
          <p:cNvPr id="52227" name="Picture 3" descr="F:\фото группы\DSCN99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611560" y="1268760"/>
            <a:ext cx="2808312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2228" name="Picture 4" descr="F:\фото группы\DSCN994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6258041" y="4191231"/>
            <a:ext cx="2088233" cy="2291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H:\фото группы\DSCN9943.JPG"/>
          <p:cNvPicPr/>
          <p:nvPr/>
        </p:nvPicPr>
        <p:blipFill>
          <a:blip r:embed="rId5" cstate="email">
            <a:lum contrast="20000"/>
          </a:blip>
          <a:srcRect/>
          <a:stretch>
            <a:fillRect/>
          </a:stretch>
        </p:blipFill>
        <p:spPr bwMode="auto">
          <a:xfrm>
            <a:off x="611560" y="4581128"/>
            <a:ext cx="2008634" cy="1837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2230" name="Picture 6" descr="F:\фото группы\DSCN925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52120" y="1268760"/>
            <a:ext cx="3024336" cy="2609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87824" y="3140968"/>
            <a:ext cx="3024336" cy="3095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группы\гном 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979711" y="1340768"/>
            <a:ext cx="554461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Мы маленькие гномики -</a:t>
            </a:r>
          </a:p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Весёлый мы народ.</a:t>
            </a:r>
          </a:p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Петь, танцевать, учиться</a:t>
            </a:r>
          </a:p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Готовы круглый год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F:\фото группы\гном 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71400"/>
            <a:ext cx="9296400" cy="702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1772816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/>
          </a:p>
          <a:p>
            <a:endParaRPr lang="ru-RU" dirty="0"/>
          </a:p>
        </p:txBody>
      </p:sp>
      <p:pic>
        <p:nvPicPr>
          <p:cNvPr id="53250" name="Picture 2" descr="F:\фото группы\пож 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1700809"/>
            <a:ext cx="3168352" cy="2736304"/>
          </a:xfrm>
          <a:prstGeom prst="rect">
            <a:avLst/>
          </a:prstGeom>
          <a:noFill/>
        </p:spPr>
      </p:pic>
      <p:pic>
        <p:nvPicPr>
          <p:cNvPr id="53251" name="Picture 3" descr="F:\фото группы\пож 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1304" y="3824258"/>
            <a:ext cx="2354552" cy="2004521"/>
          </a:xfrm>
          <a:prstGeom prst="rect">
            <a:avLst/>
          </a:prstGeom>
          <a:noFill/>
        </p:spPr>
      </p:pic>
      <p:pic>
        <p:nvPicPr>
          <p:cNvPr id="1026" name="Picture 2" descr="F:\фото группы\DSCN782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12160" y="3933056"/>
            <a:ext cx="2311077" cy="1872208"/>
          </a:xfrm>
          <a:prstGeom prst="rect">
            <a:avLst/>
          </a:prstGeom>
          <a:noFill/>
        </p:spPr>
      </p:pic>
      <p:pic>
        <p:nvPicPr>
          <p:cNvPr id="2" name="Picture 2" descr="F:\фото группы\DSCN780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99592" y="1268760"/>
            <a:ext cx="2448272" cy="1751707"/>
          </a:xfrm>
          <a:prstGeom prst="rect">
            <a:avLst/>
          </a:prstGeom>
          <a:noFill/>
        </p:spPr>
      </p:pic>
      <p:pic>
        <p:nvPicPr>
          <p:cNvPr id="1027" name="Picture 3" descr="D:\фото\фотоальбом 2015\DSCN782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12160" y="1268760"/>
            <a:ext cx="2527101" cy="172819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67744" y="548680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Непосредственная образовательная деятельность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          по познавательному развитию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             Тема:  «Спасём муравейник»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F:\фото группы\гном 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71400"/>
            <a:ext cx="9296400" cy="702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1772816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67744" y="54868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Утренник, посвященный Международному Женскому Дню</a:t>
            </a:r>
          </a:p>
        </p:txBody>
      </p:sp>
      <p:pic>
        <p:nvPicPr>
          <p:cNvPr id="2050" name="Picture 2" descr="F:\фото группы\DSC_01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3573016"/>
            <a:ext cx="3719875" cy="2463799"/>
          </a:xfrm>
          <a:prstGeom prst="rect">
            <a:avLst/>
          </a:prstGeom>
          <a:noFill/>
        </p:spPr>
      </p:pic>
      <p:pic>
        <p:nvPicPr>
          <p:cNvPr id="2051" name="Picture 3" descr="F:\фото группы\DSC_017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8104" y="1268760"/>
            <a:ext cx="3139606" cy="2079467"/>
          </a:xfrm>
          <a:prstGeom prst="rect">
            <a:avLst/>
          </a:prstGeom>
          <a:noFill/>
        </p:spPr>
      </p:pic>
      <p:pic>
        <p:nvPicPr>
          <p:cNvPr id="2052" name="Picture 4" descr="F:\фото группы\DSC_022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71600" y="1268760"/>
            <a:ext cx="3211614" cy="2127160"/>
          </a:xfrm>
          <a:prstGeom prst="rect">
            <a:avLst/>
          </a:prstGeom>
          <a:noFill/>
        </p:spPr>
      </p:pic>
      <p:pic>
        <p:nvPicPr>
          <p:cNvPr id="2053" name="Picture 5" descr="F:\фото группы\DSC_064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12268" y="3573016"/>
            <a:ext cx="3587716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F:\фото группы\гном 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71400"/>
            <a:ext cx="9296400" cy="702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1772816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67744" y="40466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Праздник Рождества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«Гуляют ребятки в Рождественские Святки»</a:t>
            </a:r>
          </a:p>
        </p:txBody>
      </p:sp>
      <p:pic>
        <p:nvPicPr>
          <p:cNvPr id="3074" name="Picture 2" descr="F:\фото группы\IMG_1451.JPG"/>
          <p:cNvPicPr>
            <a:picLocks noChangeAspect="1" noChangeArrowheads="1"/>
          </p:cNvPicPr>
          <p:nvPr/>
        </p:nvPicPr>
        <p:blipFill>
          <a:blip r:embed="rId4" cstate="email">
            <a:lum bright="20000" contrast="20000"/>
          </a:blip>
          <a:srcRect/>
          <a:stretch>
            <a:fillRect/>
          </a:stretch>
        </p:blipFill>
        <p:spPr bwMode="auto">
          <a:xfrm>
            <a:off x="6228184" y="1196752"/>
            <a:ext cx="230425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F:\фото группы\IMG_1474.JPG"/>
          <p:cNvPicPr/>
          <p:nvPr/>
        </p:nvPicPr>
        <p:blipFill>
          <a:blip r:embed="rId5" cstate="email">
            <a:lum contrast="-10000"/>
          </a:blip>
          <a:srcRect/>
          <a:stretch>
            <a:fillRect/>
          </a:stretch>
        </p:blipFill>
        <p:spPr bwMode="auto">
          <a:xfrm>
            <a:off x="4788024" y="3933056"/>
            <a:ext cx="2508823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F:\фото группы\IMG_1477.JPG"/>
          <p:cNvPicPr/>
          <p:nvPr/>
        </p:nvPicPr>
        <p:blipFill>
          <a:blip r:embed="rId6" cstate="email">
            <a:lum bright="10000" contrast="20000"/>
          </a:blip>
          <a:srcRect/>
          <a:stretch>
            <a:fillRect/>
          </a:stretch>
        </p:blipFill>
        <p:spPr bwMode="auto">
          <a:xfrm>
            <a:off x="755576" y="3717032"/>
            <a:ext cx="2719387" cy="2244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F:\фото группы\IMG_1458.JPG"/>
          <p:cNvPicPr/>
          <p:nvPr/>
        </p:nvPicPr>
        <p:blipFill>
          <a:blip r:embed="rId7" cstate="email">
            <a:lum contrast="-10000"/>
          </a:blip>
          <a:srcRect/>
          <a:stretch>
            <a:fillRect/>
          </a:stretch>
        </p:blipFill>
        <p:spPr bwMode="auto">
          <a:xfrm>
            <a:off x="1043608" y="1196752"/>
            <a:ext cx="1810385" cy="1943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F:\фото группы\IMG_1457.JPG"/>
          <p:cNvPicPr>
            <a:picLocks noChangeAspect="1" noChangeArrowheads="1"/>
          </p:cNvPicPr>
          <p:nvPr/>
        </p:nvPicPr>
        <p:blipFill>
          <a:blip r:embed="rId8" cstate="email">
            <a:lum/>
          </a:blip>
          <a:srcRect/>
          <a:stretch>
            <a:fillRect/>
          </a:stretch>
        </p:blipFill>
        <p:spPr bwMode="auto">
          <a:xfrm>
            <a:off x="2771800" y="1844824"/>
            <a:ext cx="3440789" cy="2053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о группы\гном 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1700808"/>
            <a:ext cx="496855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</a:t>
            </a:r>
          </a:p>
          <a:p>
            <a:pPr algn="ctr"/>
            <a:r>
              <a:rPr lang="ru-RU" sz="5400" b="1" cap="none" spc="0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ВНИМАНИЕ !</a:t>
            </a:r>
            <a:endParaRPr lang="ru-RU" sz="5400" b="1" cap="none" spc="0" dirty="0">
              <a:ln w="1905">
                <a:solidFill>
                  <a:srgbClr val="FF0000"/>
                </a:solidFill>
              </a:ln>
              <a:solidFill>
                <a:srgbClr val="C0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фото группы\гном 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60648"/>
            <a:ext cx="8784976" cy="64087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79712" y="620688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  В группе  работают :</a:t>
            </a:r>
            <a:endParaRPr lang="ru-RU" sz="2400" b="1" dirty="0"/>
          </a:p>
        </p:txBody>
      </p:sp>
      <p:pic>
        <p:nvPicPr>
          <p:cNvPr id="6" name="Рисунок 5" descr="C:\Users\1\Pictures\света Б.jpg"/>
          <p:cNvPicPr/>
          <p:nvPr/>
        </p:nvPicPr>
        <p:blipFill rotWithShape="1">
          <a:blip r:embed="rId3" cstate="email">
            <a:lum contrast="20000"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/>
        </p:blipFill>
        <p:spPr bwMode="auto">
          <a:xfrm>
            <a:off x="2339752" y="1196752"/>
            <a:ext cx="1944216" cy="201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8" name="Рисунок 7" descr="H:\фото группы\DSCN8987.JPG"/>
          <p:cNvPicPr/>
          <p:nvPr/>
        </p:nvPicPr>
        <p:blipFill>
          <a:blip r:embed="rId4" cstate="email">
            <a:lum contrast="30000"/>
          </a:blip>
          <a:srcRect/>
          <a:stretch>
            <a:fillRect/>
          </a:stretch>
        </p:blipFill>
        <p:spPr bwMode="auto">
          <a:xfrm>
            <a:off x="5004048" y="1196752"/>
            <a:ext cx="2016224" cy="201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267744" y="3429000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/>
              <a:t>Булашева</a:t>
            </a:r>
            <a:r>
              <a:rPr lang="ru-RU" sz="1600" b="1" dirty="0" smtClean="0"/>
              <a:t> Светлана</a:t>
            </a:r>
          </a:p>
          <a:p>
            <a:r>
              <a:rPr lang="ru-RU" sz="1600" b="1" dirty="0" smtClean="0"/>
              <a:t>Владимировна</a:t>
            </a:r>
          </a:p>
          <a:p>
            <a:r>
              <a:rPr lang="ru-RU" sz="1600" dirty="0" smtClean="0"/>
              <a:t>Воспитатель первой квалификационной категории</a:t>
            </a:r>
          </a:p>
          <a:p>
            <a:r>
              <a:rPr lang="ru-RU" sz="1600" dirty="0" smtClean="0"/>
              <a:t>Образование: высшее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860032" y="3429000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Суханова Светлана</a:t>
            </a:r>
          </a:p>
          <a:p>
            <a:r>
              <a:rPr lang="ru-RU" sz="1600" b="1" dirty="0" smtClean="0"/>
              <a:t>Алексеевна </a:t>
            </a:r>
          </a:p>
          <a:p>
            <a:r>
              <a:rPr lang="ru-RU" sz="1600" dirty="0" smtClean="0"/>
              <a:t>Воспитатель высшей квалификационной категории</a:t>
            </a:r>
          </a:p>
          <a:p>
            <a:r>
              <a:rPr lang="ru-RU" sz="1600" dirty="0" smtClean="0"/>
              <a:t>Образование:  высшее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899593" y="501317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Учитель-дефектолог: Суханова Светлана  Алексеевна</a:t>
            </a:r>
          </a:p>
          <a:p>
            <a:r>
              <a:rPr lang="ru-RU" dirty="0" smtClean="0"/>
              <a:t>Квалификационная категория: соответствие занимаемой должности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фото группы\гном 1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692696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Специалисты                 группы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Рисунок 7" descr="8D8A255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27584" y="1268760"/>
            <a:ext cx="1728192" cy="2160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DSC_448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771800" y="3933056"/>
            <a:ext cx="1512168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9" name="Picture 5" descr="H:\фото группы\DSC_885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9992" y="1340769"/>
            <a:ext cx="1656184" cy="2160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827584" y="3645025"/>
            <a:ext cx="1656184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err="1" smtClean="0"/>
              <a:t>Бутусова</a:t>
            </a:r>
            <a:endParaRPr lang="ru-RU" sz="1400" b="1" dirty="0" smtClean="0"/>
          </a:p>
          <a:p>
            <a:r>
              <a:rPr lang="ru-RU" sz="1400" b="1" dirty="0" smtClean="0"/>
              <a:t>Анна</a:t>
            </a:r>
          </a:p>
          <a:p>
            <a:r>
              <a:rPr lang="ru-RU" sz="1400" b="1" dirty="0" smtClean="0"/>
              <a:t>Александровна</a:t>
            </a:r>
          </a:p>
          <a:p>
            <a:r>
              <a:rPr lang="ru-RU" sz="1400" dirty="0" smtClean="0"/>
              <a:t>Педагог-психолог</a:t>
            </a:r>
          </a:p>
          <a:p>
            <a:r>
              <a:rPr lang="ru-RU" sz="1400" dirty="0" err="1" smtClean="0"/>
              <a:t>Квалификацион</a:t>
            </a:r>
            <a:endParaRPr lang="ru-RU" sz="1400" dirty="0" smtClean="0"/>
          </a:p>
          <a:p>
            <a:r>
              <a:rPr lang="ru-RU" sz="1400" dirty="0" err="1" smtClean="0"/>
              <a:t>ная</a:t>
            </a:r>
            <a:r>
              <a:rPr lang="ru-RU" sz="1400" dirty="0" smtClean="0"/>
              <a:t> категория:</a:t>
            </a:r>
          </a:p>
          <a:p>
            <a:r>
              <a:rPr lang="ru-RU" sz="1400" dirty="0" smtClean="0"/>
              <a:t>первая</a:t>
            </a:r>
          </a:p>
          <a:p>
            <a:r>
              <a:rPr lang="ru-RU" sz="1400" dirty="0" smtClean="0"/>
              <a:t>Образование:</a:t>
            </a:r>
          </a:p>
          <a:p>
            <a:r>
              <a:rPr lang="ru-RU" sz="1400" dirty="0" smtClean="0"/>
              <a:t>высшее</a:t>
            </a:r>
          </a:p>
          <a:p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699792" y="1412777"/>
            <a:ext cx="1656184" cy="24482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/>
              <a:t>Волкова</a:t>
            </a:r>
          </a:p>
          <a:p>
            <a:r>
              <a:rPr lang="ru-RU" sz="1400" b="1" dirty="0" smtClean="0"/>
              <a:t>Ирина</a:t>
            </a:r>
          </a:p>
          <a:p>
            <a:r>
              <a:rPr lang="ru-RU" sz="1400" b="1" dirty="0" smtClean="0"/>
              <a:t>Владимировна</a:t>
            </a:r>
          </a:p>
          <a:p>
            <a:r>
              <a:rPr lang="ru-RU" sz="1400" dirty="0" smtClean="0"/>
              <a:t>Музыкальный </a:t>
            </a:r>
          </a:p>
          <a:p>
            <a:r>
              <a:rPr lang="ru-RU" sz="1400" dirty="0" smtClean="0"/>
              <a:t> руководитель</a:t>
            </a:r>
          </a:p>
          <a:p>
            <a:r>
              <a:rPr lang="ru-RU" sz="1400" dirty="0" err="1" smtClean="0"/>
              <a:t>Квалификацион</a:t>
            </a:r>
            <a:endParaRPr lang="ru-RU" sz="1400" dirty="0" smtClean="0"/>
          </a:p>
          <a:p>
            <a:r>
              <a:rPr lang="ru-RU" sz="1400" dirty="0" err="1" smtClean="0"/>
              <a:t>ная</a:t>
            </a:r>
            <a:r>
              <a:rPr lang="ru-RU" sz="1400" dirty="0" smtClean="0"/>
              <a:t> категория:</a:t>
            </a:r>
          </a:p>
          <a:p>
            <a:r>
              <a:rPr lang="ru-RU" sz="1400" dirty="0" smtClean="0"/>
              <a:t>первая</a:t>
            </a:r>
          </a:p>
          <a:p>
            <a:r>
              <a:rPr lang="ru-RU" sz="1400" dirty="0" smtClean="0"/>
              <a:t>Образование:</a:t>
            </a:r>
          </a:p>
          <a:p>
            <a:r>
              <a:rPr lang="ru-RU" sz="1400" dirty="0" err="1" smtClean="0"/>
              <a:t>среднее-специальное</a:t>
            </a:r>
            <a:endParaRPr lang="ru-RU" sz="1400" dirty="0"/>
          </a:p>
        </p:txBody>
      </p:sp>
      <p:pic>
        <p:nvPicPr>
          <p:cNvPr id="1026" name="Picture 2" descr="H:\NIK_267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6372200" y="3789040"/>
            <a:ext cx="172819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4572000" y="3789040"/>
            <a:ext cx="1512168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/>
              <a:t>Гудкова Вера</a:t>
            </a:r>
          </a:p>
          <a:p>
            <a:r>
              <a:rPr lang="ru-RU" sz="1400" b="1" dirty="0" smtClean="0"/>
              <a:t>Васильева</a:t>
            </a:r>
          </a:p>
          <a:p>
            <a:r>
              <a:rPr lang="ru-RU" sz="1400" dirty="0" err="1" smtClean="0"/>
              <a:t>Сестра-ортоптистка</a:t>
            </a:r>
            <a:endParaRPr lang="ru-RU" sz="1400" dirty="0" smtClean="0"/>
          </a:p>
          <a:p>
            <a:r>
              <a:rPr lang="ru-RU" sz="1400" dirty="0" smtClean="0"/>
              <a:t>Образование:</a:t>
            </a:r>
          </a:p>
          <a:p>
            <a:r>
              <a:rPr lang="ru-RU" sz="1400" dirty="0" err="1" smtClean="0"/>
              <a:t>среднее-специальное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372200" y="1484784"/>
            <a:ext cx="1656184" cy="21033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/>
              <a:t>Морозова </a:t>
            </a:r>
          </a:p>
          <a:p>
            <a:r>
              <a:rPr lang="ru-RU" sz="1400" b="1" dirty="0" smtClean="0"/>
              <a:t>Вера</a:t>
            </a:r>
          </a:p>
          <a:p>
            <a:r>
              <a:rPr lang="ru-RU" sz="1400" b="1" dirty="0" smtClean="0"/>
              <a:t>Николаевна</a:t>
            </a:r>
          </a:p>
          <a:p>
            <a:r>
              <a:rPr lang="ru-RU" sz="1400" dirty="0" smtClean="0"/>
              <a:t>Учитель-логопед</a:t>
            </a:r>
          </a:p>
          <a:p>
            <a:r>
              <a:rPr lang="ru-RU" sz="1400" dirty="0" err="1" smtClean="0"/>
              <a:t>Квалификацион</a:t>
            </a:r>
            <a:endParaRPr lang="ru-RU" sz="1400" dirty="0" smtClean="0"/>
          </a:p>
          <a:p>
            <a:r>
              <a:rPr lang="ru-RU" sz="1400" dirty="0" err="1" smtClean="0"/>
              <a:t>ная</a:t>
            </a:r>
            <a:r>
              <a:rPr lang="ru-RU" sz="1400" dirty="0" smtClean="0"/>
              <a:t> категория:</a:t>
            </a:r>
          </a:p>
          <a:p>
            <a:r>
              <a:rPr lang="ru-RU" sz="1400" dirty="0" smtClean="0"/>
              <a:t>высшая</a:t>
            </a:r>
          </a:p>
          <a:p>
            <a:r>
              <a:rPr lang="ru-RU" sz="1400" dirty="0" smtClean="0"/>
              <a:t>Образование: </a:t>
            </a:r>
          </a:p>
          <a:p>
            <a:r>
              <a:rPr lang="ru-RU" sz="1400" dirty="0" smtClean="0"/>
              <a:t>высшее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группы\гном 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476672"/>
            <a:ext cx="5688632" cy="8002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      Приёмная нашей группы</a:t>
            </a:r>
            <a:endParaRPr lang="ru-RU" sz="2800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C:\Users\1\AppData\Local\Microsoft\Windows\Temporary Internet Files\Content.Word\DSCN9962.jpg"/>
          <p:cNvPicPr/>
          <p:nvPr/>
        </p:nvPicPr>
        <p:blipFill>
          <a:blip r:embed="rId3" cstate="email">
            <a:lum bright="-10000" contrast="20000"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3960440" cy="2160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 flipH="1">
            <a:off x="5076053" y="1844824"/>
            <a:ext cx="35283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Цель: </a:t>
            </a:r>
            <a:r>
              <a:rPr lang="ru-RU" dirty="0" smtClean="0"/>
              <a:t>привлекать родителей </a:t>
            </a:r>
          </a:p>
          <a:p>
            <a:r>
              <a:rPr lang="ru-RU" dirty="0" smtClean="0"/>
              <a:t>к процессу </a:t>
            </a:r>
            <a:r>
              <a:rPr lang="ru-RU" dirty="0" err="1" smtClean="0"/>
              <a:t>коррекционно</a:t>
            </a:r>
            <a:r>
              <a:rPr lang="ru-RU" dirty="0" smtClean="0"/>
              <a:t>-</a:t>
            </a:r>
          </a:p>
          <a:p>
            <a:r>
              <a:rPr lang="ru-RU" dirty="0" smtClean="0"/>
              <a:t>воспитательной работы для </a:t>
            </a:r>
          </a:p>
          <a:p>
            <a:r>
              <a:rPr lang="ru-RU" dirty="0" smtClean="0"/>
              <a:t>создания единого сообщества </a:t>
            </a:r>
          </a:p>
          <a:p>
            <a:r>
              <a:rPr lang="ru-RU" dirty="0" smtClean="0"/>
              <a:t>педагогов и родителей</a:t>
            </a:r>
            <a:r>
              <a:rPr lang="ru-RU" i="1" dirty="0" smtClean="0"/>
              <a:t>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556792"/>
            <a:ext cx="482453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Информационный стенд для родителей</a:t>
            </a:r>
            <a:endParaRPr lang="ru-RU" b="1" dirty="0"/>
          </a:p>
        </p:txBody>
      </p:sp>
      <p:pic>
        <p:nvPicPr>
          <p:cNvPr id="7" name="Рисунок 6" descr="C:\Users\1\AppData\Local\Microsoft\Windows\Temporary Internet Files\Content.Word\DSCN9963.jpg"/>
          <p:cNvPicPr/>
          <p:nvPr/>
        </p:nvPicPr>
        <p:blipFill>
          <a:blip r:embed="rId4" cstate="email">
            <a:lum contrast="40000"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21088"/>
            <a:ext cx="4176464" cy="20162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716017" y="3573016"/>
            <a:ext cx="374441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Консультации специалистов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 группы\гном 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1\AppData\Local\Microsoft\Windows\Temporary Internet Files\Content.Word\DSCN9961.jpg"/>
          <p:cNvPicPr/>
          <p:nvPr/>
        </p:nvPicPr>
        <p:blipFill>
          <a:blip r:embed="rId3" cstate="email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72816"/>
            <a:ext cx="3960440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1\AppData\Local\Microsoft\Windows\Temporary Internet Files\Content.Word\DSCN9964.jpg"/>
          <p:cNvPicPr/>
          <p:nvPr/>
        </p:nvPicPr>
        <p:blipFill>
          <a:blip r:embed="rId4" cstate="email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68960"/>
            <a:ext cx="331236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779912" y="764704"/>
            <a:ext cx="468052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Информационно-тематические ширмы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5" y="2132856"/>
            <a:ext cx="374441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Выставка детских рисунков и поделок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фото группы\гном 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404664"/>
            <a:ext cx="612068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         Предметно-развивающая среда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30000"/>
          </a:blip>
          <a:srcRect r="-1598"/>
          <a:stretch>
            <a:fillRect/>
          </a:stretch>
        </p:blipFill>
        <p:spPr bwMode="auto">
          <a:xfrm>
            <a:off x="683568" y="2708920"/>
            <a:ext cx="4320480" cy="33123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F:\фото группы\DSCN99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2852936"/>
            <a:ext cx="3024336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43608" y="1052736"/>
            <a:ext cx="69127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Правильно организованная предметная развивающая среда, направленная на личностно - ориентированное развитие ребёнка, стимулирует общение, любознательность, способствует развитию таких качеств, как инициативность, самостоятельность, творчество. </a:t>
            </a:r>
            <a:endParaRPr lang="ru-RU" b="1" i="1" dirty="0" smtClean="0"/>
          </a:p>
          <a:p>
            <a:r>
              <a:rPr lang="ru-RU" b="1" dirty="0" smtClean="0"/>
              <a:t>   </a:t>
            </a:r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H:\фото группы\гном 1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11921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1124744"/>
            <a:ext cx="7992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 </a:t>
            </a:r>
            <a:r>
              <a:rPr lang="ru-RU" sz="2000" b="1" i="1" dirty="0" smtClean="0"/>
              <a:t>Образовательная область: познавательное развитие                     </a:t>
            </a:r>
            <a:r>
              <a:rPr lang="ru-RU" sz="2400" b="1" i="1" dirty="0" smtClean="0">
                <a:solidFill>
                  <a:srgbClr val="FF0000"/>
                </a:solidFill>
              </a:rPr>
              <a:t>Центр науки и естествознания.</a:t>
            </a:r>
            <a:endParaRPr lang="ru-RU" sz="2400" i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1700808"/>
            <a:ext cx="5832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Цель:  Развитие представлений о физических качествах предметов и явлений; </a:t>
            </a:r>
            <a:endParaRPr lang="ru-RU" i="1" dirty="0" smtClean="0"/>
          </a:p>
          <a:p>
            <a:r>
              <a:rPr lang="ru-RU" dirty="0" smtClean="0"/>
              <a:t>развитие тактильной чувствительности пальцев рук.</a:t>
            </a:r>
            <a:endParaRPr lang="ru-RU" dirty="0"/>
          </a:p>
        </p:txBody>
      </p:sp>
      <p:pic>
        <p:nvPicPr>
          <p:cNvPr id="9" name="Рисунок 8" descr="C:\Users\1\AppData\Local\Microsoft\Windows\Temporary Internet Files\Content.Word\DSCN9927.jpg"/>
          <p:cNvPicPr/>
          <p:nvPr/>
        </p:nvPicPr>
        <p:blipFill>
          <a:blip r:embed="rId3" cstate="email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68960"/>
            <a:ext cx="2447925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C:\Users\1\AppData\Local\Microsoft\Windows\Temporary Internet Files\Content.Word\DSCN9957.jpg"/>
          <p:cNvPicPr/>
          <p:nvPr/>
        </p:nvPicPr>
        <p:blipFill>
          <a:blip r:embed="rId4" cstate="email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2406164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H:\фото группы\гном 1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1124744"/>
            <a:ext cx="7344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 Центр природы.</a:t>
            </a:r>
            <a:endParaRPr lang="ru-RU" sz="2400" i="1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1484784"/>
            <a:ext cx="5832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</p:txBody>
      </p:sp>
      <p:pic>
        <p:nvPicPr>
          <p:cNvPr id="6" name="Рисунок 5" descr="C:\Users\1\AppData\Local\Microsoft\Windows\Temporary Internet Files\Content.Word\DSCN9926.jpg"/>
          <p:cNvPicPr/>
          <p:nvPr/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36912"/>
            <a:ext cx="3168352" cy="27729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1\AppData\Local\Microsoft\Windows\Temporary Internet Files\Content.Word\DSCN9925.jpg"/>
          <p:cNvPicPr/>
          <p:nvPr/>
        </p:nvPicPr>
        <p:blipFill>
          <a:blip r:embed="rId4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3224852" cy="27062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475656" y="1628800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Цель: Развитие представлений об объектах окружающего мира, знакомство детей с живой и неживой природой, формирование бережного отношения к природе.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heme/theme1.xml><?xml version="1.0" encoding="utf-8"?>
<a:theme xmlns:a="http://schemas.openxmlformats.org/drawingml/2006/main" name="Специальное оформле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775</Words>
  <Application>Microsoft Office PowerPoint</Application>
  <PresentationFormat>Экран (4:3)</PresentationFormat>
  <Paragraphs>150</Paragraphs>
  <Slides>26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Специальное оформление</vt:lpstr>
      <vt:lpstr>1_Специальное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37</cp:revision>
  <dcterms:created xsi:type="dcterms:W3CDTF">2017-01-25T06:16:23Z</dcterms:created>
  <dcterms:modified xsi:type="dcterms:W3CDTF">2017-01-30T17:47:47Z</dcterms:modified>
</cp:coreProperties>
</file>